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</p:sldIdLst>
  <p:sldSz cy="5143500" cx="9144000"/>
  <p:notesSz cx="6858000" cy="9144000"/>
  <p:embeddedFontLst>
    <p:embeddedFont>
      <p:font typeface="Ubuntu"/>
      <p:regular r:id="rId176"/>
      <p:bold r:id="rId177"/>
      <p:italic r:id="rId178"/>
      <p:boldItalic r:id="rId1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176" Type="http://schemas.openxmlformats.org/officeDocument/2006/relationships/font" Target="fonts/Ubuntu-regular.fntdata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Ubuntu-boldItalic.fntdata"/><Relationship Id="rId178" Type="http://schemas.openxmlformats.org/officeDocument/2006/relationships/font" Target="fonts/Ubuntu-italic.fntdata"/><Relationship Id="rId177" Type="http://schemas.openxmlformats.org/officeDocument/2006/relationships/font" Target="fonts/Ubuntu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Shape 9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Shape 10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Shape 10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Shape 10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Shape 10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Shape 10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Shape 10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Shape 10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Shape 10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accent2"/>
                </a:solidFill>
                <a:highlight>
                  <a:srgbClr val="FFFFFF"/>
                </a:highlight>
              </a:rPr>
              <a:t>4,112,390 EUR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Shape 1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Shape 1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Shape 1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Shape 1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Shape 1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Shape 1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Shape 1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Shape 1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Shape 1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Shape 1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8" name="Shape 1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Shape 1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Shape 1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Shape 1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Shape 1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Shape 1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Shape 1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Shape 1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Shape 1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Shape 1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Shape 1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Shape 1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Shape 1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Shape 1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Shape 1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Shape 1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Shape 1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Shape 12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Shape 12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Shape 1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Shape 1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Shape 1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Shape 1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Shape 1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Shape 1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Shape 1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Shape 1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Shape 1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Shape 1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Shape 1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Shape 1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Shape 1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Shape 1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Shape 1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Shape 1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Shape 1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Shape 1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Shape 1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Shape 1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Shape 1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8" name="Shape 1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Shape 1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Shape 1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Shape 13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Shape 1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Shape 1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Shape 1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Shape 1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Shape 1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Shape 1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Shape 1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Shape 1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Shape 1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Shape 14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Shape 1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Shape 14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Shape 1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Shape 14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Shape 1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Shape 1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Shape 1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Shape 14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Shape 1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Shape 14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Shape 14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Shape 1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1" name="Shape 1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Shape 14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Shape 14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Shape 1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Shape 1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Shape 1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Shape 1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Shape 1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Shape 1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Shape 1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Shape 1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Shape 1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Shape 1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Shape 1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Shape 1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Shape 1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Shape 1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Shape 15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Shape 15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Shape 15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Shape 15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Shape 1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2" name="Shape 1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Shape 1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Shape 1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Shape 15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Shape 15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Shape 6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Shape 7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4" name="Shape 7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0" name="Shape 8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6" name="Shape 80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2" name="Shape 8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Shape 81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Shape 824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5" name="Shape 8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Shape 836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6" name="Shape 84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2" name="Shape 8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Shape 853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4" name="Shape 8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6" name="Shape 88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Shape 8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Shape 9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Shape 9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Shape 9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457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124200" y="4767262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553200" y="4767262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6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4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3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7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7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9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9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2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5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0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0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youtube.com/v/Gc2en3nHxA4" TargetMode="External"/><Relationship Id="rId4" Type="http://schemas.openxmlformats.org/officeDocument/2006/relationships/image" Target="../media/image00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6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Bitcoin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Διονύσης Ζήνδρος</a:t>
            </a:r>
          </a:p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39125" y="4664900"/>
            <a:ext cx="9026700" cy="37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/>
              <a:t>ΕΚΠΑ 2016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Το δίκτυο του bitcoin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Όλοι οι κόμβοι του bitcoin συνδέονται σε ένα κοινό p2p δίκτυο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κόμβος τρέχει τον κώδικα του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 κόμβος μπορεί να τρέχει σε κινητό, υπολογιστή, κλπ.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ανοιχτού κώδικα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Καθένας κόμβος συνδέεται με κάποιους γειτονικούς του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Ανταλλάσσουν συνέχεια οικονομικά δεδομένα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Καθένας μπορεί </a:t>
            </a:r>
            <a:r>
              <a:rPr b="1" lang="en"/>
              <a:t>ελεύθερα</a:t>
            </a:r>
            <a:r>
              <a:rPr lang="en"/>
              <a:t> να συνδεθεί στο δίκτυο και να συμμετέχει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Δεν υπάρχει εμπιστοσύνη στο δίκτυο! Καθένας υποθέτει ότι οι γείτονές του μπορεί να λένε ψέματα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Shape 10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Double spending</a:t>
            </a:r>
          </a:p>
        </p:txBody>
      </p:sp>
      <p:sp>
        <p:nvSpPr>
          <p:cNvPr id="1001" name="Shape 10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Για να κάνω double spend πρέπει να παράξω ένα κακόβουλο </a:t>
            </a:r>
            <a:r>
              <a:rPr b="1" lang="en"/>
              <a:t>παράλληλο blockchain</a:t>
            </a:r>
            <a:r>
              <a:rPr lang="en"/>
              <a:t> μεγαλύτερο ή ίσο με το ειλικρινές</a:t>
            </a:r>
          </a:p>
        </p:txBody>
      </p:sp>
      <p:sp>
        <p:nvSpPr>
          <p:cNvPr id="1002" name="Shape 1002"/>
          <p:cNvSpPr/>
          <p:nvPr/>
        </p:nvSpPr>
        <p:spPr>
          <a:xfrm>
            <a:off x="6565025" y="33132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3" name="Shape 1003"/>
          <p:cNvSpPr/>
          <p:nvPr/>
        </p:nvSpPr>
        <p:spPr>
          <a:xfrm>
            <a:off x="5479625" y="33132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4" name="Shape 1004"/>
          <p:cNvSpPr/>
          <p:nvPr/>
        </p:nvSpPr>
        <p:spPr>
          <a:xfrm>
            <a:off x="4394225" y="33132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5" name="Shape 1005"/>
          <p:cNvSpPr/>
          <p:nvPr/>
        </p:nvSpPr>
        <p:spPr>
          <a:xfrm>
            <a:off x="3308825" y="33132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6" name="Shape 1006"/>
          <p:cNvSpPr/>
          <p:nvPr/>
        </p:nvSpPr>
        <p:spPr>
          <a:xfrm>
            <a:off x="2223425" y="33132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7" name="Shape 1007"/>
          <p:cNvSpPr/>
          <p:nvPr/>
        </p:nvSpPr>
        <p:spPr>
          <a:xfrm>
            <a:off x="1138025" y="33132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008" name="Shape 1008"/>
          <p:cNvCxnSpPr>
            <a:stCxn id="1002" idx="1"/>
            <a:endCxn id="1003" idx="3"/>
          </p:cNvCxnSpPr>
          <p:nvPr/>
        </p:nvCxnSpPr>
        <p:spPr>
          <a:xfrm rot="10800000">
            <a:off x="6251525" y="35995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09" name="Shape 1009"/>
          <p:cNvCxnSpPr/>
          <p:nvPr/>
        </p:nvCxnSpPr>
        <p:spPr>
          <a:xfrm rot="10800000">
            <a:off x="5166125" y="35995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0" name="Shape 1010"/>
          <p:cNvCxnSpPr/>
          <p:nvPr/>
        </p:nvCxnSpPr>
        <p:spPr>
          <a:xfrm rot="10800000">
            <a:off x="4080725" y="35995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1" name="Shape 1011"/>
          <p:cNvCxnSpPr/>
          <p:nvPr/>
        </p:nvCxnSpPr>
        <p:spPr>
          <a:xfrm rot="10800000">
            <a:off x="2995325" y="35995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2" name="Shape 1012"/>
          <p:cNvCxnSpPr/>
          <p:nvPr/>
        </p:nvCxnSpPr>
        <p:spPr>
          <a:xfrm rot="10800000">
            <a:off x="1909925" y="35995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3" name="Shape 1013"/>
          <p:cNvCxnSpPr/>
          <p:nvPr/>
        </p:nvCxnSpPr>
        <p:spPr>
          <a:xfrm flipH="1">
            <a:off x="3622450" y="2747850"/>
            <a:ext cx="776700" cy="5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4" name="Shape 1014"/>
          <p:cNvSpPr/>
          <p:nvPr/>
        </p:nvSpPr>
        <p:spPr>
          <a:xfrm>
            <a:off x="4394225" y="2470375"/>
            <a:ext cx="771900" cy="572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6565025" y="2470375"/>
            <a:ext cx="771900" cy="572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16" name="Shape 1016"/>
          <p:cNvSpPr/>
          <p:nvPr/>
        </p:nvSpPr>
        <p:spPr>
          <a:xfrm>
            <a:off x="5479625" y="2470375"/>
            <a:ext cx="771900" cy="572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017" name="Shape 1017"/>
          <p:cNvCxnSpPr>
            <a:stCxn id="1015" idx="1"/>
            <a:endCxn id="1016" idx="3"/>
          </p:cNvCxnSpPr>
          <p:nvPr/>
        </p:nvCxnSpPr>
        <p:spPr>
          <a:xfrm rot="10800000">
            <a:off x="6251525" y="27567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18" name="Shape 1018"/>
          <p:cNvCxnSpPr/>
          <p:nvPr/>
        </p:nvCxnSpPr>
        <p:spPr>
          <a:xfrm rot="10800000">
            <a:off x="5166125" y="27567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9" name="Shape 1019"/>
          <p:cNvSpPr/>
          <p:nvPr/>
        </p:nvSpPr>
        <p:spPr>
          <a:xfrm>
            <a:off x="7650425" y="2470375"/>
            <a:ext cx="771900" cy="572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020" name="Shape 1020"/>
          <p:cNvCxnSpPr>
            <a:stCxn id="1019" idx="1"/>
            <a:endCxn id="1021" idx="3"/>
          </p:cNvCxnSpPr>
          <p:nvPr/>
        </p:nvCxnSpPr>
        <p:spPr>
          <a:xfrm rot="10800000">
            <a:off x="7336925" y="27567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22" name="Shape 1022"/>
          <p:cNvSpPr/>
          <p:nvPr/>
        </p:nvSpPr>
        <p:spPr>
          <a:xfrm rot="-5400000">
            <a:off x="5772575" y="2686700"/>
            <a:ext cx="183900" cy="294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3" name="Shape 1023"/>
          <p:cNvSpPr txBox="1"/>
          <p:nvPr/>
        </p:nvSpPr>
        <p:spPr>
          <a:xfrm>
            <a:off x="4825700" y="4260700"/>
            <a:ext cx="2107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4A86E8"/>
                </a:solidFill>
              </a:rPr>
              <a:t>ειλικρινές blockchain</a:t>
            </a:r>
          </a:p>
        </p:txBody>
      </p:sp>
      <p:sp>
        <p:nvSpPr>
          <p:cNvPr id="1024" name="Shape 1024"/>
          <p:cNvSpPr/>
          <p:nvPr/>
        </p:nvSpPr>
        <p:spPr>
          <a:xfrm rot="5400000">
            <a:off x="6311300" y="300550"/>
            <a:ext cx="198600" cy="40227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5" name="Shape 1025"/>
          <p:cNvSpPr txBox="1"/>
          <p:nvPr/>
        </p:nvSpPr>
        <p:spPr>
          <a:xfrm>
            <a:off x="5479625" y="1835225"/>
            <a:ext cx="2107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00FF"/>
                </a:solidFill>
              </a:rPr>
              <a:t>κακόβουλο blockchain</a:t>
            </a:r>
          </a:p>
        </p:txBody>
      </p:sp>
      <p:sp>
        <p:nvSpPr>
          <p:cNvPr id="1026" name="Shape 1026"/>
          <p:cNvSpPr/>
          <p:nvPr/>
        </p:nvSpPr>
        <p:spPr>
          <a:xfrm rot="-5400000">
            <a:off x="2520150" y="2707150"/>
            <a:ext cx="183900" cy="2940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7" name="Shape 1027"/>
          <p:cNvSpPr txBox="1"/>
          <p:nvPr/>
        </p:nvSpPr>
        <p:spPr>
          <a:xfrm>
            <a:off x="1558350" y="4205900"/>
            <a:ext cx="2107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4A86E8"/>
                </a:solidFill>
              </a:rPr>
              <a:t>κοινό ειλικρινές πρόθεμα</a:t>
            </a:r>
          </a:p>
        </p:txBody>
      </p:sp>
      <p:sp>
        <p:nvSpPr>
          <p:cNvPr id="1028" name="Shape 1028"/>
          <p:cNvSpPr/>
          <p:nvPr/>
        </p:nvSpPr>
        <p:spPr>
          <a:xfrm>
            <a:off x="4900950" y="3364401"/>
            <a:ext cx="209100" cy="1986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9" name="Shape 1029"/>
          <p:cNvSpPr/>
          <p:nvPr/>
        </p:nvSpPr>
        <p:spPr>
          <a:xfrm>
            <a:off x="5982942" y="2519049"/>
            <a:ext cx="209100" cy="1986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Shape 10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Δυσκολία του double spending</a:t>
            </a:r>
          </a:p>
        </p:txBody>
      </p:sp>
      <p:sp>
        <p:nvSpPr>
          <p:cNvPr id="1035" name="Shape 10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double spending απαιτεί μεγάλη υπολογιστική δύναμη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 κακόβουλος θα πρέπει να κατέχει μεγαλύτερη υπολογιστική δύναμη από το υπόλοιπο δίκτυο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Διαφορετικά η πιθανότητα να μπορεί να συνεχίζει να επεκτείνει το blockchain μειώνεται </a:t>
            </a:r>
            <a:r>
              <a:rPr b="1" lang="en"/>
              <a:t>εκθετικά </a:t>
            </a:r>
            <a:r>
              <a:rPr lang="en"/>
              <a:t>όσο το ειλικρινές blockchain μεγαλώνει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 όμως να το πετύχει αν ελέγχει το 51% της δύναμης CPU του κόσμου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Αυτό ονομάζεται </a:t>
            </a:r>
            <a:r>
              <a:rPr b="1" lang="en"/>
              <a:t>51%-attack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Τι μπορεί να πετύχει ένας κακός miner;</a:t>
            </a:r>
          </a:p>
        </p:txBody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Μπορεί να κάνει double spending;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 να απαγορεύσει χρήματα από το να ξοδευτούν;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 να ξοδέψει τα δικά μας χρήματα;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Shape 10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Τι μπορεί να πετύχει ένας κακός miner;</a:t>
            </a:r>
          </a:p>
        </p:txBody>
      </p:sp>
      <p:sp>
        <p:nvSpPr>
          <p:cNvPr id="1047" name="Shape 10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Μπορεί να κάνει double spending;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Ναι – φτιάχνει ένα παράλληλο blockchain που περιλαμβάνει την συναλλαγή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 να απαγορεύσει χρήματα από το να ξοδευτούν;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Ναι – φτιάχνει ένα παράλληλο blockchain που δεν περιλαμβάνει την συναλλαγή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 να ξοδέψει τα δικά μας χρήματα;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Όχι – δεν έχει τα ιδιωτικά κλειδιά μας!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Κίνητρα mining</a:t>
            </a:r>
          </a:p>
        </p:txBody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Ένας miner ανταμοίβεται με 2 τρόπους: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1. Με όλα τα περισσευούμενα χρήματα στις συναλλαγές που κάνει confirm: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fees = Σ</a:t>
            </a:r>
            <a:r>
              <a:rPr lang="en" sz="3600">
                <a:solidFill>
                  <a:schemeClr val="dk1"/>
                </a:solidFill>
              </a:rPr>
              <a:t>    [   Σ  </a:t>
            </a:r>
            <a:r>
              <a:rPr lang="en" sz="2700">
                <a:solidFill>
                  <a:schemeClr val="dk1"/>
                </a:solidFill>
              </a:rPr>
              <a:t>w(i)   -  </a:t>
            </a:r>
            <a:r>
              <a:rPr lang="en" sz="2800">
                <a:solidFill>
                  <a:schemeClr val="dk1"/>
                </a:solidFill>
              </a:rPr>
              <a:t> </a:t>
            </a:r>
            <a:r>
              <a:rPr lang="en" sz="3600">
                <a:solidFill>
                  <a:schemeClr val="dk1"/>
                </a:solidFill>
              </a:rPr>
              <a:t>Σ</a:t>
            </a:r>
            <a:r>
              <a:rPr lang="en" sz="2700">
                <a:solidFill>
                  <a:schemeClr val="dk1"/>
                </a:solidFill>
              </a:rPr>
              <a:t> w(o)</a:t>
            </a:r>
            <a:r>
              <a:rPr lang="en" sz="3600">
                <a:solidFill>
                  <a:schemeClr val="dk1"/>
                </a:solidFill>
              </a:rPr>
              <a:t>  ]</a:t>
            </a:r>
            <a:br>
              <a:rPr lang="en" sz="2700">
                <a:solidFill>
                  <a:schemeClr val="dk1"/>
                </a:solidFill>
              </a:rPr>
            </a:br>
            <a:r>
              <a:rPr lang="en" sz="2700">
                <a:solidFill>
                  <a:schemeClr val="dk1"/>
                </a:solidFill>
              </a:rPr>
              <a:t>             </a:t>
            </a:r>
            <a:r>
              <a:rPr lang="en" sz="1400">
                <a:solidFill>
                  <a:schemeClr val="dk1"/>
                </a:solidFill>
              </a:rPr>
              <a:t>tx ∈ block            i ∈ in(tx)                      o ∈ out(tx)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Shape 10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Κίνητρα mining</a:t>
            </a:r>
          </a:p>
        </p:txBody>
      </p:sp>
      <p:sp>
        <p:nvSpPr>
          <p:cNvPr id="1059" name="Shape 10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Ένας miner ανταμοίβεται με 2 τρόπους: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2. Με </a:t>
            </a:r>
            <a:r>
              <a:rPr b="1" lang="en"/>
              <a:t>ένα</a:t>
            </a:r>
            <a:r>
              <a:rPr lang="en"/>
              <a:t> coinbase transaction που επιτρέπεται να βάλει στο block αξίας 25 BTC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0" name="Shape 1060"/>
          <p:cNvSpPr/>
          <p:nvPr/>
        </p:nvSpPr>
        <p:spPr>
          <a:xfrm>
            <a:off x="4359100" y="345317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1061" name="Shape 1061"/>
          <p:cNvCxnSpPr/>
          <p:nvPr/>
        </p:nvCxnSpPr>
        <p:spPr>
          <a:xfrm>
            <a:off x="4766680" y="36580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62" name="Shape 1062"/>
          <p:cNvCxnSpPr/>
          <p:nvPr/>
        </p:nvCxnSpPr>
        <p:spPr>
          <a:xfrm>
            <a:off x="3029200" y="36580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3" name="Shape 1063"/>
          <p:cNvSpPr txBox="1"/>
          <p:nvPr/>
        </p:nvSpPr>
        <p:spPr>
          <a:xfrm>
            <a:off x="4803875" y="328266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25 BTC</a:t>
            </a:r>
          </a:p>
        </p:txBody>
      </p:sp>
      <p:sp>
        <p:nvSpPr>
          <p:cNvPr id="1064" name="Shape 1064"/>
          <p:cNvSpPr txBox="1"/>
          <p:nvPr/>
        </p:nvSpPr>
        <p:spPr>
          <a:xfrm>
            <a:off x="5136525" y="362368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miner</a:t>
            </a:r>
          </a:p>
        </p:txBody>
      </p:sp>
      <p:sp>
        <p:nvSpPr>
          <p:cNvPr id="1065" name="Shape 1065"/>
          <p:cNvSpPr txBox="1"/>
          <p:nvPr/>
        </p:nvSpPr>
        <p:spPr>
          <a:xfrm>
            <a:off x="3029200" y="326685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25 BTC</a:t>
            </a:r>
          </a:p>
        </p:txBody>
      </p:sp>
    </p:spTree>
  </p:cSld>
  <p:clrMapOvr>
    <a:masterClrMapping/>
  </p:clrMapOvr>
  <p:transition spd="slow"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Κίνητρα mining</a:t>
            </a:r>
          </a:p>
        </p:txBody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Ένας miner ανταμοίβεται με 2 τρόπους: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2. Με </a:t>
            </a:r>
            <a:r>
              <a:rPr b="1" lang="en"/>
              <a:t>ένα</a:t>
            </a:r>
            <a:r>
              <a:rPr lang="en"/>
              <a:t> coinbase transaction που επιτρέπεται να βάλει στο block αξίας 25 BTC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2" name="Shape 1072"/>
          <p:cNvSpPr/>
          <p:nvPr/>
        </p:nvSpPr>
        <p:spPr>
          <a:xfrm>
            <a:off x="4359100" y="345317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1073" name="Shape 1073"/>
          <p:cNvCxnSpPr/>
          <p:nvPr/>
        </p:nvCxnSpPr>
        <p:spPr>
          <a:xfrm>
            <a:off x="4766680" y="36580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74" name="Shape 1074"/>
          <p:cNvCxnSpPr/>
          <p:nvPr/>
        </p:nvCxnSpPr>
        <p:spPr>
          <a:xfrm>
            <a:off x="3029200" y="36580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5" name="Shape 1075"/>
          <p:cNvSpPr txBox="1"/>
          <p:nvPr/>
        </p:nvSpPr>
        <p:spPr>
          <a:xfrm>
            <a:off x="4803875" y="328266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25 BTC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5136525" y="362368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miner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3029200" y="326685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25 BTC</a:t>
            </a:r>
          </a:p>
        </p:txBody>
      </p:sp>
      <p:sp>
        <p:nvSpPr>
          <p:cNvPr id="1078" name="Shape 1078"/>
          <p:cNvSpPr/>
          <p:nvPr/>
        </p:nvSpPr>
        <p:spPr>
          <a:xfrm>
            <a:off x="2954800" y="3264000"/>
            <a:ext cx="1452600" cy="76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79" name="Shape 1079"/>
          <p:cNvCxnSpPr/>
          <p:nvPr/>
        </p:nvCxnSpPr>
        <p:spPr>
          <a:xfrm flipH="1" rot="10800000">
            <a:off x="2515603" y="3862984"/>
            <a:ext cx="513600" cy="65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0" name="Shape 1080"/>
          <p:cNvSpPr txBox="1"/>
          <p:nvPr/>
        </p:nvSpPr>
        <p:spPr>
          <a:xfrm>
            <a:off x="1580700" y="4456725"/>
            <a:ext cx="1548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coinbase input</a:t>
            </a:r>
          </a:p>
        </p:txBody>
      </p:sp>
    </p:spTree>
  </p:cSld>
  <p:clrMapOvr>
    <a:masterClrMapping/>
  </p:clrMapOvr>
  <p:transition spd="slow"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Shape 10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Συναλλαγή coinbase</a:t>
            </a:r>
          </a:p>
        </p:txBody>
      </p:sp>
      <p:sp>
        <p:nvSpPr>
          <p:cNvPr id="1086" name="Shape 10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Η συναλλαγή coinbase είναι η μόνη που μπορεί να έχει </a:t>
            </a:r>
            <a:r>
              <a:rPr b="1" lang="en"/>
              <a:t>εισερχόμενες ακμές χωρίς αρχή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η </a:t>
            </a:r>
            <a:r>
              <a:rPr b="1" lang="en"/>
              <a:t>επαγωγική βάση</a:t>
            </a:r>
            <a:r>
              <a:rPr lang="en"/>
              <a:t> στην επιβεβαίωση εγκυρότητας συναλλαγών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Επιτρέπεται ακριβώς </a:t>
            </a:r>
            <a:r>
              <a:rPr b="1" lang="en"/>
              <a:t>μία coinbase</a:t>
            </a:r>
            <a:r>
              <a:rPr lang="en"/>
              <a:t> συναλλαγή ανά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αξία του coinbase απαιτείται να είναι 25 BTC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Αυτός είναι ο </a:t>
            </a:r>
            <a:r>
              <a:rPr b="1" lang="en"/>
              <a:t>μόνος</a:t>
            </a:r>
            <a:r>
              <a:rPr lang="en"/>
              <a:t> τρόπος που παράγονται bitcoin</a:t>
            </a:r>
          </a:p>
        </p:txBody>
      </p:sp>
    </p:spTree>
  </p:cSld>
  <p:clrMapOvr>
    <a:masterClrMapping/>
  </p:clrMapOvr>
  <p:transition spd="slow"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Αξία του bitcoin</a:t>
            </a:r>
          </a:p>
        </p:txBody>
      </p:sp>
      <p:sp>
        <p:nvSpPr>
          <p:cNvPr id="1092" name="Shape 10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Εξαιρετικά μεταβλητή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Σήμερα, 2016: </a:t>
            </a:r>
            <a:r>
              <a:rPr b="1" lang="en"/>
              <a:t>1 BTC = 380 EUR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Πριν ένα χρόνο, αρχές 2015: 1 BTC = 208 EUR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Max 2013: 1 BTC = 900 EUR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 2013: 1 BTC = 73 EUR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2012: 1 BTC = 4 EUR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2010: 1 BTC = 0.06 EUR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22 Μαϊου 2010: Πρώτη αγορά μέσω bitcoin</a:t>
            </a:r>
          </a:p>
        </p:txBody>
      </p:sp>
    </p:spTree>
  </p:cSld>
  <p:clrMapOvr>
    <a:masterClrMapping/>
  </p:clrMapOvr>
  <p:transition spd="slow"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Shape 10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919975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Shape 1098"/>
          <p:cNvSpPr txBox="1"/>
          <p:nvPr>
            <p:ph type="title"/>
          </p:nvPr>
        </p:nvSpPr>
        <p:spPr>
          <a:xfrm>
            <a:off x="311700" y="4418400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22 Μαϊου 2010: Μία pizza για 10,000 BTC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50" y="797304"/>
            <a:ext cx="5689600" cy="33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/>
          <p:nvPr/>
        </p:nvSpPr>
        <p:spPr>
          <a:xfrm>
            <a:off x="1731225" y="718325"/>
            <a:ext cx="142200" cy="367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405750" y="721100"/>
            <a:ext cx="1871400" cy="56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Shape 1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50" y="729800"/>
            <a:ext cx="8897800" cy="358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purchase demo</a:t>
            </a:r>
          </a:p>
        </p:txBody>
      </p:sp>
    </p:spTree>
  </p:cSld>
  <p:clrMapOvr>
    <a:masterClrMapping/>
  </p:clrMapOvr>
  <p:transition spd="slow"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Shape 1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script</a:t>
            </a:r>
          </a:p>
        </p:txBody>
      </p:sp>
      <p:sp>
        <p:nvSpPr>
          <p:cNvPr id="1114" name="Shape 1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Ο ιδιοκτήτης μίας ακμής στο γράφο συναλλαγών του bitcoin </a:t>
            </a:r>
            <a:r>
              <a:rPr b="1" lang="en"/>
              <a:t>δεν</a:t>
            </a:r>
            <a:r>
              <a:rPr lang="en"/>
              <a:t> είναι bitcoin διεύθυνση!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ένα </a:t>
            </a:r>
            <a:r>
              <a:rPr b="1" lang="en"/>
              <a:t>πρόγραμμα</a:t>
            </a:r>
            <a:r>
              <a:rPr lang="en"/>
              <a:t> που αποφασίζει αν η ακμή μπορεί να ξοδευτεί δίκαια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γραμμένο σε bitcoin script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πρόγραμμα ονομάζεται </a:t>
            </a:r>
            <a:r>
              <a:rPr b="1" lang="en"/>
              <a:t>scriptPubKey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Αυτό επιτρέπει να εκφράσουμε πιο </a:t>
            </a:r>
            <a:r>
              <a:rPr b="1" lang="en"/>
              <a:t>περίπλοκες ιδιοκτησίες</a:t>
            </a:r>
          </a:p>
        </p:txBody>
      </p:sp>
    </p:spTree>
  </p:cSld>
  <p:clrMapOvr>
    <a:masterClrMapping/>
  </p:clrMapOvr>
  <p:transition spd="slow"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Shape 1119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1120" name="Shape 1120"/>
          <p:cNvCxnSpPr>
            <a:endCxn id="1119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21" name="Shape 1121"/>
          <p:cNvCxnSpPr>
            <a:stCxn id="1119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2" name="Shape 1122"/>
          <p:cNvSpPr txBox="1"/>
          <p:nvPr/>
        </p:nvSpPr>
        <p:spPr>
          <a:xfrm>
            <a:off x="2653025" y="25401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5433350" y="2542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1124" name="Shape 1124"/>
          <p:cNvSpPr txBox="1"/>
          <p:nvPr/>
        </p:nvSpPr>
        <p:spPr>
          <a:xfrm>
            <a:off x="2424949" y="2148025"/>
            <a:ext cx="1062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1125" name="Shape 1125"/>
          <p:cNvSpPr txBox="1"/>
          <p:nvPr/>
        </p:nvSpPr>
        <p:spPr>
          <a:xfrm>
            <a:off x="5163949" y="2148025"/>
            <a:ext cx="1062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</p:spTree>
  </p:cSld>
  <p:clrMapOvr>
    <a:masterClrMapping/>
  </p:clrMapOvr>
  <p:transition spd="slow"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1131" name="Shape 1131"/>
          <p:cNvCxnSpPr>
            <a:endCxn id="1130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2" name="Shape 1132"/>
          <p:cNvCxnSpPr>
            <a:stCxn id="1130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3" name="Shape 1133"/>
          <p:cNvSpPr txBox="1"/>
          <p:nvPr/>
        </p:nvSpPr>
        <p:spPr>
          <a:xfrm>
            <a:off x="1145800" y="2540150"/>
            <a:ext cx="2885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</a:rPr>
              <a:t>1FdtUtvK5vZxwo8jzjzid5EwGAB7paqX4n</a:t>
            </a:r>
          </a:p>
        </p:txBody>
      </p:sp>
      <p:sp>
        <p:nvSpPr>
          <p:cNvPr id="1134" name="Shape 1134"/>
          <p:cNvSpPr txBox="1"/>
          <p:nvPr/>
        </p:nvSpPr>
        <p:spPr>
          <a:xfrm>
            <a:off x="4976150" y="2542950"/>
            <a:ext cx="2679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</a:rPr>
              <a:t>128MZKqUsvg2kYJQ5LCVDx8Mdn8xrijzQY</a:t>
            </a:r>
            <a:r>
              <a:rPr lang="en" sz="1000">
                <a:solidFill>
                  <a:srgbClr val="808080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1135" name="Shape 1135"/>
          <p:cNvSpPr txBox="1"/>
          <p:nvPr/>
        </p:nvSpPr>
        <p:spPr>
          <a:xfrm>
            <a:off x="2320375" y="21991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5080125" y="22093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</p:spTree>
  </p:cSld>
  <p:clrMapOvr>
    <a:masterClrMapping/>
  </p:clrMapOvr>
  <p:transition spd="slow"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Shape 1141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1142" name="Shape 1142"/>
          <p:cNvCxnSpPr>
            <a:endCxn id="1141" idx="2"/>
          </p:cNvCxnSpPr>
          <p:nvPr/>
        </p:nvCxnSpPr>
        <p:spPr>
          <a:xfrm>
            <a:off x="1563950" y="2571750"/>
            <a:ext cx="205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43" name="Shape 1143"/>
          <p:cNvCxnSpPr>
            <a:stCxn id="1141" idx="6"/>
          </p:cNvCxnSpPr>
          <p:nvPr/>
        </p:nvCxnSpPr>
        <p:spPr>
          <a:xfrm>
            <a:off x="5034650" y="2571750"/>
            <a:ext cx="280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4" name="Shape 1144"/>
          <p:cNvSpPr txBox="1"/>
          <p:nvPr/>
        </p:nvSpPr>
        <p:spPr>
          <a:xfrm>
            <a:off x="5128550" y="2619150"/>
            <a:ext cx="38955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highlight>
                  <a:srgbClr val="F9F9F9"/>
                </a:highlight>
              </a:rPr>
              <a:t>OP_DUP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highlight>
                  <a:srgbClr val="F9F9F9"/>
                </a:highlight>
              </a:rPr>
              <a:t>OP_HASH160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/>
              <a:t>128MZKqUsvg2kYJQ5LCVDx8Mdn8xrijzQY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highlight>
                  <a:srgbClr val="F9F9F9"/>
                </a:highlight>
              </a:rPr>
              <a:t>OP_EQUALVERIFY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>
                <a:highlight>
                  <a:srgbClr val="F9F9F9"/>
                </a:highlight>
              </a:rPr>
              <a:t>OP_CHECKSIG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1145" name="Shape 1145"/>
          <p:cNvSpPr txBox="1"/>
          <p:nvPr/>
        </p:nvSpPr>
        <p:spPr>
          <a:xfrm>
            <a:off x="2291454" y="2148025"/>
            <a:ext cx="987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36 mBTC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6" name="Shape 1146"/>
          <p:cNvSpPr txBox="1"/>
          <p:nvPr/>
        </p:nvSpPr>
        <p:spPr>
          <a:xfrm>
            <a:off x="1513775" y="2619150"/>
            <a:ext cx="3123300" cy="11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highlight>
                  <a:srgbClr val="F9F9F9"/>
                </a:highlight>
              </a:rPr>
              <a:t>OP_DUP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highlight>
                  <a:srgbClr val="F9F9F9"/>
                </a:highlight>
              </a:rPr>
              <a:t>OP_HASH160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/>
              <a:t>1FdtUtvK5vZxwo8jzjzid5EwGAB7paqX4n</a:t>
            </a:r>
            <a:r>
              <a:rPr lang="en" sz="1000">
                <a:highlight>
                  <a:srgbClr val="F9F9F9"/>
                </a:highlight>
              </a:rPr>
              <a:t> OP_EQUALVERIFY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highlight>
                  <a:srgbClr val="F9F9F9"/>
                </a:highlight>
              </a:rPr>
              <a:t>OP_CHECKSIG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1147" name="Shape 1147"/>
          <p:cNvSpPr txBox="1"/>
          <p:nvPr/>
        </p:nvSpPr>
        <p:spPr>
          <a:xfrm>
            <a:off x="5125254" y="2114550"/>
            <a:ext cx="9879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36 mBTC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Shape 1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script</a:t>
            </a:r>
          </a:p>
        </p:txBody>
      </p:sp>
      <p:sp>
        <p:nvSpPr>
          <p:cNvPr id="1153" name="Shape 1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script τρέχει σε μία </a:t>
            </a:r>
            <a:r>
              <a:rPr b="1" lang="en"/>
              <a:t>μηχανή στοίβας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Περιέχει </a:t>
            </a:r>
            <a:r>
              <a:rPr b="1" lang="en"/>
              <a:t>απλές</a:t>
            </a:r>
            <a:r>
              <a:rPr lang="en"/>
              <a:t> </a:t>
            </a:r>
            <a:r>
              <a:rPr b="1" lang="en"/>
              <a:t>σειριακές</a:t>
            </a:r>
            <a:r>
              <a:rPr lang="en"/>
              <a:t> εντολές χωρίς επανάληψη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Τρέχει από </a:t>
            </a:r>
            <a:r>
              <a:rPr b="1" lang="en"/>
              <a:t>κάθε κόμβο </a:t>
            </a:r>
            <a:r>
              <a:rPr lang="en"/>
              <a:t>όταν ένα </a:t>
            </a:r>
            <a:r>
              <a:rPr b="1" lang="en"/>
              <a:t>utxo</a:t>
            </a:r>
            <a:r>
              <a:rPr lang="en"/>
              <a:t> ξοδεύεται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αποτέλεσμα εκτέλεσης είναι 0 ή 1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μέρος της επιβεβαίωσης συναλλαγής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το αποτέλεσμα είναι 1, η είσοδος είναι έγκυρη για να ξοδευτεί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Διαφορετικά η είσοδος δεν είναι έγκυρη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Και η συναλλαγή δεν είναι έγκυρη</a:t>
            </a:r>
          </a:p>
        </p:txBody>
      </p:sp>
    </p:spTree>
  </p:cSld>
  <p:clrMapOvr>
    <a:masterClrMapping/>
  </p:clrMapOvr>
  <p:transition spd="slow"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Shape 1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script</a:t>
            </a:r>
          </a:p>
        </p:txBody>
      </p:sp>
      <p:sp>
        <p:nvSpPr>
          <p:cNvPr id="1159" name="Shape 1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Όταν μία συναλλαγή ξοδεύει ένα UTXO πρέπει ο δημιουργός της συναλλαγής να αποδείξει ότι το script δίνει 1 επιτυχώς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Δηλαδή ότι η ακμή-έξοδος ξοδεύεται δίκαια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Γι’ αυτό προσφέρει κάποιες </a:t>
            </a:r>
            <a:r>
              <a:rPr b="1" lang="en"/>
              <a:t>παραμέτρους </a:t>
            </a:r>
            <a:r>
              <a:rPr lang="en"/>
              <a:t>για το πρόγραμμα scriptPubKey έτσι ώστε </a:t>
            </a:r>
            <a:r>
              <a:rPr b="1" lang="en"/>
              <a:t>όταν το scriptPubKey εκτελεστεί με αυτές τις παραμέτρους να δώσει αποτέλεσμα 1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Οι παράμετροι εκτέλεσης του scriptPubKey ονομάζονται </a:t>
            </a:r>
            <a:r>
              <a:rPr b="1" lang="en"/>
              <a:t>scriptSig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Οι παράμετροι αυτές δίνονται μέσα </a:t>
            </a:r>
            <a:r>
              <a:rPr b="1" lang="en"/>
              <a:t>στη νέα συναλλαγή</a:t>
            </a:r>
            <a:r>
              <a:rPr lang="en"/>
              <a:t> στην οποία συνδέεται το UTXO</a:t>
            </a:r>
          </a:p>
        </p:txBody>
      </p:sp>
    </p:spTree>
  </p:cSld>
  <p:clrMapOvr>
    <a:masterClrMapping/>
  </p:clrMapOvr>
  <p:transition spd="slow"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Shape 1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Εκτέλεση bitcoin script</a:t>
            </a:r>
          </a:p>
        </p:txBody>
      </p:sp>
      <p:sp>
        <p:nvSpPr>
          <p:cNvPr id="1165" name="Shape 11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Τοποθετούμε </a:t>
            </a:r>
            <a:r>
              <a:rPr b="1" lang="en"/>
              <a:t>τις παραμέτρους του scriptSig </a:t>
            </a:r>
            <a:r>
              <a:rPr lang="en"/>
              <a:t>στη στοίβα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Εκτελούμε μία-μία τις </a:t>
            </a:r>
            <a:r>
              <a:rPr b="1" lang="en"/>
              <a:t>εντολές του scriptPubKey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Κάθε μία από αυτές τις εντολές μπορεί να </a:t>
            </a:r>
            <a:r>
              <a:rPr b="1" lang="en"/>
              <a:t>αλλάζει</a:t>
            </a:r>
            <a:r>
              <a:rPr lang="en"/>
              <a:t> τη στοίβα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Ελέγχουμε αν η στοίβα έχει στο τέλος 0 ή 1 για </a:t>
            </a:r>
            <a:r>
              <a:rPr b="1" lang="en"/>
              <a:t>αποτυχία</a:t>
            </a:r>
            <a:r>
              <a:rPr lang="en"/>
              <a:t> ή </a:t>
            </a:r>
            <a:r>
              <a:rPr b="1" lang="en"/>
              <a:t>επιτυχία</a:t>
            </a:r>
          </a:p>
        </p:txBody>
      </p:sp>
    </p:spTree>
  </p:cSld>
  <p:clrMapOvr>
    <a:masterClrMapping/>
  </p:clrMapOvr>
  <p:transition spd="slow"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Shape 11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Εντολές του bitcoin script</a:t>
            </a:r>
          </a:p>
        </p:txBody>
      </p:sp>
      <p:sp>
        <p:nvSpPr>
          <p:cNvPr id="1171" name="Shape 1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OP_DUP</a:t>
            </a:r>
            <a:r>
              <a:rPr lang="en"/>
              <a:t>:</a:t>
            </a:r>
            <a:br>
              <a:rPr lang="en"/>
            </a:br>
            <a:r>
              <a:rPr lang="en"/>
              <a:t>Δημιουργεί ένα νέο στοιχείο στο πάνω μέρος της στοίβας ίδιο με το πάνω στοιχείο της στοίβας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OP_HASH160</a:t>
            </a:r>
            <a:r>
              <a:rPr lang="en"/>
              <a:t>:</a:t>
            </a:r>
            <a:br>
              <a:rPr lang="en"/>
            </a:br>
            <a:r>
              <a:rPr lang="en"/>
              <a:t>Αντικαθιστά το πάνω στοιχείο της στοίβας x με το RIPEMD160(SHA256(x))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OP_HASH256:</a:t>
            </a:r>
            <a:br>
              <a:rPr b="1" lang="en"/>
            </a:br>
            <a:r>
              <a:rPr lang="en"/>
              <a:t>Αντικαθιστά το πάνω στοιχείο της στοίβας x με το SHA256(x)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OP_EQUAL</a:t>
            </a:r>
            <a:r>
              <a:rPr lang="en"/>
              <a:t>:</a:t>
            </a:r>
            <a:br>
              <a:rPr lang="en"/>
            </a:br>
            <a:r>
              <a:rPr lang="en"/>
              <a:t>Αντικαθιστά τα δύο πάνω στοιχεία της στοίβας x και y με την τιμή 1 αν x == y, αλλιώς με την τιμή 0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4264" y="0"/>
            <a:ext cx="53354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Εντολές του bitcoin script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7" name="Shape 1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OP_VERIFY:</a:t>
            </a:r>
            <a:br>
              <a:rPr b="1" lang="en"/>
            </a:br>
            <a:r>
              <a:rPr lang="en"/>
              <a:t>Αφαιρεί το πάνω στοιχείο της στοίβας. Αν είναι 1, δεν κάνει τίποτα. Διαφορετικά το πρόγραμμα αποτυγχάνει και η εκτέλεση σταματά.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OP_CHECKSIG</a:t>
            </a:r>
            <a:r>
              <a:rPr lang="en"/>
              <a:t>:</a:t>
            </a:r>
            <a:br>
              <a:rPr lang="en"/>
            </a:br>
            <a:r>
              <a:rPr lang="en"/>
              <a:t>Παίρνει από τη στοίβα ένα δημόσιο κλειδί και μία υπογραφή. Ελέγχει ότι η υπογραφή έχει γίνει πάνω στη νέα συναλλαγή και με το συγκεκριμένο δημόσιο κλειδί.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Σταθερά</a:t>
            </a:r>
            <a:r>
              <a:rPr lang="en"/>
              <a:t>:</a:t>
            </a:r>
            <a:br>
              <a:rPr lang="en"/>
            </a:br>
            <a:r>
              <a:rPr lang="en"/>
              <a:t>Προσθέτει τη συγκεκριμένη σταθερά στη στοίβα</a:t>
            </a:r>
          </a:p>
        </p:txBody>
      </p:sp>
    </p:spTree>
  </p:cSld>
  <p:clrMapOvr>
    <a:masterClrMapping/>
  </p:clrMapOvr>
  <p:transition spd="slow"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Shape 1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</a:t>
            </a:r>
          </a:p>
        </p:txBody>
      </p:sp>
      <p:sp>
        <p:nvSpPr>
          <p:cNvPr id="1183" name="Shape 1183"/>
          <p:cNvSpPr txBox="1"/>
          <p:nvPr>
            <p:ph idx="1" type="body"/>
          </p:nvPr>
        </p:nvSpPr>
        <p:spPr>
          <a:xfrm>
            <a:off x="5218775" y="1152475"/>
            <a:ext cx="3613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045a5f526dfe5d5995bf95f12</a:t>
            </a:r>
            <a:br>
              <a:rPr lang="en"/>
            </a:br>
            <a:r>
              <a:rPr lang="en"/>
              <a:t>OP_CHECKSIG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υπογραφή σ</a:t>
            </a:r>
          </a:p>
        </p:txBody>
      </p:sp>
    </p:spTree>
  </p:cSld>
  <p:clrMapOvr>
    <a:masterClrMapping/>
  </p:clrMapOvr>
  <p:transition spd="slow"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Shape 11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</a:t>
            </a:r>
          </a:p>
        </p:txBody>
      </p:sp>
      <p:sp>
        <p:nvSpPr>
          <p:cNvPr id="1189" name="Shape 1189"/>
          <p:cNvSpPr txBox="1"/>
          <p:nvPr>
            <p:ph idx="1" type="body"/>
          </p:nvPr>
        </p:nvSpPr>
        <p:spPr>
          <a:xfrm>
            <a:off x="5218775" y="1152475"/>
            <a:ext cx="3613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045a5f526dfe5d5995bf95f12</a:t>
            </a:r>
            <a:br>
              <a:rPr lang="en"/>
            </a:br>
            <a:r>
              <a:rPr lang="en"/>
              <a:t>OP_CHECKSIG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υπογραφή σ</a:t>
            </a:r>
          </a:p>
        </p:txBody>
      </p:sp>
      <p:sp>
        <p:nvSpPr>
          <p:cNvPr id="1190" name="Shape 1190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σ</a:t>
            </a:r>
          </a:p>
        </p:txBody>
      </p:sp>
      <p:cxnSp>
        <p:nvCxnSpPr>
          <p:cNvPr id="1191" name="Shape 1191"/>
          <p:cNvCxnSpPr/>
          <p:nvPr/>
        </p:nvCxnSpPr>
        <p:spPr>
          <a:xfrm rot="10800000">
            <a:off x="694175" y="1447000"/>
            <a:ext cx="4524600" cy="18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</a:t>
            </a:r>
          </a:p>
        </p:txBody>
      </p:sp>
      <p:sp>
        <p:nvSpPr>
          <p:cNvPr id="1197" name="Shape 1197"/>
          <p:cNvSpPr txBox="1"/>
          <p:nvPr>
            <p:ph idx="1" type="body"/>
          </p:nvPr>
        </p:nvSpPr>
        <p:spPr>
          <a:xfrm>
            <a:off x="5218775" y="1152475"/>
            <a:ext cx="3613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045a5f526dfe5d5995bf95f12</a:t>
            </a:r>
            <a:br>
              <a:rPr lang="en"/>
            </a:br>
            <a:r>
              <a:rPr lang="en"/>
              <a:t>OP_CHECKSIG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υπογραφή σ</a:t>
            </a:r>
          </a:p>
        </p:txBody>
      </p:sp>
      <p:sp>
        <p:nvSpPr>
          <p:cNvPr id="1198" name="Shape 1198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σ</a:t>
            </a:r>
          </a:p>
        </p:txBody>
      </p:sp>
      <p:cxnSp>
        <p:nvCxnSpPr>
          <p:cNvPr id="1199" name="Shape 1199"/>
          <p:cNvCxnSpPr/>
          <p:nvPr/>
        </p:nvCxnSpPr>
        <p:spPr>
          <a:xfrm>
            <a:off x="5001325" y="1881775"/>
            <a:ext cx="276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</a:t>
            </a:r>
          </a:p>
        </p:txBody>
      </p:sp>
      <p:sp>
        <p:nvSpPr>
          <p:cNvPr id="1205" name="Shape 1205"/>
          <p:cNvSpPr txBox="1"/>
          <p:nvPr>
            <p:ph idx="1" type="body"/>
          </p:nvPr>
        </p:nvSpPr>
        <p:spPr>
          <a:xfrm>
            <a:off x="5218775" y="1152475"/>
            <a:ext cx="3613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045a5f526dfe5d5995bf95f12</a:t>
            </a:r>
            <a:br>
              <a:rPr lang="en"/>
            </a:br>
            <a:r>
              <a:rPr lang="en"/>
              <a:t>OP_CHECKSIG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υπογραφή σ</a:t>
            </a:r>
          </a:p>
        </p:txBody>
      </p:sp>
      <p:sp>
        <p:nvSpPr>
          <p:cNvPr id="1206" name="Shape 1206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045a5f526dfe5d5995bf95f12</a:t>
            </a:r>
            <a:br>
              <a:rPr b="1" lang="en" sz="1800"/>
            </a:br>
            <a:r>
              <a:rPr b="1" lang="en" sz="1800"/>
              <a:t>σ</a:t>
            </a:r>
          </a:p>
        </p:txBody>
      </p:sp>
    </p:spTree>
  </p:cSld>
  <p:clrMapOvr>
    <a:masterClrMapping/>
  </p:clrMapOvr>
  <p:transition spd="slow"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</a:t>
            </a:r>
          </a:p>
        </p:txBody>
      </p:sp>
      <p:sp>
        <p:nvSpPr>
          <p:cNvPr id="1212" name="Shape 1212"/>
          <p:cNvSpPr txBox="1"/>
          <p:nvPr>
            <p:ph idx="1" type="body"/>
          </p:nvPr>
        </p:nvSpPr>
        <p:spPr>
          <a:xfrm>
            <a:off x="5218775" y="1152475"/>
            <a:ext cx="3613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045a5f526dfe5d5995bf95f12</a:t>
            </a:r>
            <a:br>
              <a:rPr lang="en"/>
            </a:br>
            <a:r>
              <a:rPr lang="en"/>
              <a:t>OP_CHECKSIG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υπογραφή σ</a:t>
            </a:r>
          </a:p>
        </p:txBody>
      </p:sp>
      <p:sp>
        <p:nvSpPr>
          <p:cNvPr id="1213" name="Shape 1213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045a5f526dfe5d5995bf95f12</a:t>
            </a:r>
            <a:br>
              <a:rPr b="1" lang="en" sz="1800"/>
            </a:br>
            <a:r>
              <a:rPr b="1" lang="en" sz="1800"/>
              <a:t>σ</a:t>
            </a:r>
          </a:p>
        </p:txBody>
      </p:sp>
      <p:cxnSp>
        <p:nvCxnSpPr>
          <p:cNvPr id="1214" name="Shape 1214"/>
          <p:cNvCxnSpPr/>
          <p:nvPr/>
        </p:nvCxnSpPr>
        <p:spPr>
          <a:xfrm>
            <a:off x="4926050" y="2200509"/>
            <a:ext cx="35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Shape 12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</a:t>
            </a:r>
          </a:p>
        </p:txBody>
      </p:sp>
      <p:sp>
        <p:nvSpPr>
          <p:cNvPr id="1220" name="Shape 1220"/>
          <p:cNvSpPr txBox="1"/>
          <p:nvPr>
            <p:ph idx="1" type="body"/>
          </p:nvPr>
        </p:nvSpPr>
        <p:spPr>
          <a:xfrm>
            <a:off x="5218775" y="1152475"/>
            <a:ext cx="36135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045a5f526dfe5d5995bf95f12</a:t>
            </a:r>
            <a:br>
              <a:rPr lang="en"/>
            </a:br>
            <a:r>
              <a:rPr lang="en"/>
              <a:t>OP_CHECKSIG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υπογραφή σ</a:t>
            </a:r>
          </a:p>
        </p:txBody>
      </p:sp>
      <p:sp>
        <p:nvSpPr>
          <p:cNvPr id="1221" name="Shape 1221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1</a:t>
            </a:r>
          </a:p>
        </p:txBody>
      </p:sp>
      <p:sp>
        <p:nvSpPr>
          <p:cNvPr id="1222" name="Shape 1222"/>
          <p:cNvSpPr/>
          <p:nvPr/>
        </p:nvSpPr>
        <p:spPr>
          <a:xfrm>
            <a:off x="351261" y="1112334"/>
            <a:ext cx="342900" cy="393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23" name="Shape 1223"/>
          <p:cNvCxnSpPr>
            <a:endCxn id="1222" idx="5"/>
          </p:cNvCxnSpPr>
          <p:nvPr/>
        </p:nvCxnSpPr>
        <p:spPr>
          <a:xfrm rot="10800000">
            <a:off x="643945" y="1447781"/>
            <a:ext cx="635700" cy="492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4" name="Shape 1224"/>
          <p:cNvSpPr txBox="1"/>
          <p:nvPr/>
        </p:nvSpPr>
        <p:spPr>
          <a:xfrm>
            <a:off x="1338150" y="1773125"/>
            <a:ext cx="2232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συναλλαγή ολοκληρώθηκε επιτυχώς</a:t>
            </a:r>
          </a:p>
        </p:txBody>
      </p:sp>
    </p:spTree>
  </p:cSld>
  <p:clrMapOvr>
    <a:masterClrMapping/>
  </p:clrMapOvr>
  <p:transition spd="slow"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Shape 12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30" name="Shape 1230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</p:spTree>
  </p:cSld>
  <p:clrMapOvr>
    <a:masterClrMapping/>
  </p:clrMapOvr>
  <p:transition spd="slow"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cxnSp>
        <p:nvCxnSpPr>
          <p:cNvPr id="1237" name="Shape 1237"/>
          <p:cNvCxnSpPr/>
          <p:nvPr/>
        </p:nvCxnSpPr>
        <p:spPr>
          <a:xfrm rot="10800000">
            <a:off x="1881625" y="1864975"/>
            <a:ext cx="3395700" cy="25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38" name="Shape 1238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</p:spTree>
  </p:cSld>
  <p:clrMapOvr>
    <a:masterClrMapping/>
  </p:clrMapOvr>
  <p:transition spd="slow"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Shape 12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44" name="Shape 1244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45" name="Shape 1245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246" name="Shape 1246"/>
          <p:cNvCxnSpPr/>
          <p:nvPr/>
        </p:nvCxnSpPr>
        <p:spPr>
          <a:xfrm>
            <a:off x="4817325" y="1873400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Κλειδιά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bitcoin χρησιμοποιεί ελλειπτικές καμπύλες (συγκεκριμένα secp256k1)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χρήστης του bitcoin παράγει ένα ζεύγος κλειδιών (P, x)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P: δημόσιο κλειδί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x: ιδιωτικό κλειδί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δημόσιο κλειδί P κωδικοποιείται σε μία διεύθυνση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Με το δημόσιο κλειδί P </a:t>
            </a:r>
            <a:r>
              <a:rPr b="1" lang="en"/>
              <a:t>λαμβάνουμε</a:t>
            </a:r>
            <a:r>
              <a:rPr lang="en"/>
              <a:t> χρήματα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Με το ιδιωτικό κλειδί x </a:t>
            </a:r>
            <a:r>
              <a:rPr b="1" lang="en"/>
              <a:t>ξοδεύουμε</a:t>
            </a:r>
            <a:r>
              <a:rPr lang="en"/>
              <a:t> χρήματα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Αποδεικνύουμε ότι είμαστε ο πραγματικός κάτοχος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52" name="Shape 1252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53" name="Shape 1253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</p:spTree>
  </p:cSld>
  <p:clrMapOvr>
    <a:masterClrMapping/>
  </p:clrMapOvr>
  <p:transition spd="slow"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59" name="Shape 1259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261" name="Shape 1261"/>
          <p:cNvCxnSpPr/>
          <p:nvPr/>
        </p:nvCxnSpPr>
        <p:spPr>
          <a:xfrm>
            <a:off x="4817325" y="2178200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68" name="Shape 1268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H(pubKey)</a:t>
            </a:r>
            <a:br>
              <a:rPr b="1" lang="en" sz="1800"/>
            </a:b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</p:spTree>
  </p:cSld>
  <p:clrMapOvr>
    <a:masterClrMapping/>
  </p:clrMapOvr>
  <p:transition spd="slow"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75" name="Shape 1275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H(pubKey)</a:t>
            </a:r>
            <a:br>
              <a:rPr b="1" lang="en" sz="1800"/>
            </a:b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276" name="Shape 1276"/>
          <p:cNvCxnSpPr/>
          <p:nvPr/>
        </p:nvCxnSpPr>
        <p:spPr>
          <a:xfrm>
            <a:off x="4817375" y="2537366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Shape 12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82" name="Shape 1282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83" name="Shape 1283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1FdtUtvK5vZxwo8jzjzid5Ew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/>
              <a:t>H(pubKey)</a:t>
            </a:r>
            <a:br>
              <a:rPr b="1" lang="en" sz="1800"/>
            </a:b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</p:spTree>
  </p:cSld>
  <p:clrMapOvr>
    <a:masterClrMapping/>
  </p:clrMapOvr>
  <p:transition spd="slow"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Shape 1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89" name="Shape 1289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90" name="Shape 1290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1FdtUtvK5vZxwo8jzjzid5Ew</a:t>
            </a:r>
            <a:br>
              <a:rPr b="1" lang="en" sz="1800">
                <a:solidFill>
                  <a:schemeClr val="dk2"/>
                </a:solidFill>
              </a:rPr>
            </a:br>
            <a:r>
              <a:rPr b="1" lang="en" sz="1800"/>
              <a:t>H(pubKey)</a:t>
            </a:r>
            <a:br>
              <a:rPr b="1" lang="en" sz="1800"/>
            </a:b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291" name="Shape 1291"/>
          <p:cNvCxnSpPr/>
          <p:nvPr/>
        </p:nvCxnSpPr>
        <p:spPr>
          <a:xfrm>
            <a:off x="4817375" y="2841237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Shape 12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297" name="Shape 1297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298" name="Shape 1298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1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299" name="Shape 1299"/>
          <p:cNvCxnSpPr/>
          <p:nvPr/>
        </p:nvCxnSpPr>
        <p:spPr>
          <a:xfrm>
            <a:off x="4817375" y="2841237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Shape 13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305" name="Shape 1305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306" name="Shape 1306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4817375" y="2841237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Shape 13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313" name="Shape 1313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314" name="Shape 1314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pubKey</a:t>
            </a:r>
            <a:br>
              <a:rPr b="1" lang="en" sz="1800"/>
            </a:br>
            <a:r>
              <a:rPr b="1" lang="en" sz="1800"/>
              <a:t>υπογραφή σ</a:t>
            </a:r>
          </a:p>
        </p:txBody>
      </p:sp>
      <p:cxnSp>
        <p:nvCxnSpPr>
          <p:cNvPr id="1315" name="Shape 1315"/>
          <p:cNvCxnSpPr/>
          <p:nvPr/>
        </p:nvCxnSpPr>
        <p:spPr>
          <a:xfrm>
            <a:off x="4817375" y="3146037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Shape 1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Pay-to-pubkey-hash</a:t>
            </a:r>
          </a:p>
        </p:txBody>
      </p:sp>
      <p:sp>
        <p:nvSpPr>
          <p:cNvPr id="1321" name="Shape 1321"/>
          <p:cNvSpPr txBox="1"/>
          <p:nvPr>
            <p:ph idx="1" type="body"/>
          </p:nvPr>
        </p:nvSpPr>
        <p:spPr>
          <a:xfrm>
            <a:off x="5218775" y="1152475"/>
            <a:ext cx="3613500" cy="379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scriptPubKey: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OP_DUP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OP_HASH160</a:t>
            </a:r>
            <a:br>
              <a:rPr lang="en">
                <a:solidFill>
                  <a:schemeClr val="dk1"/>
                </a:solidFill>
              </a:rPr>
            </a:br>
            <a:r>
              <a:rPr b="1" lang="en"/>
              <a:t>1FdtUtvK5vZxwo8jzjzid5Ew</a:t>
            </a:r>
            <a:br>
              <a:rPr lang="en"/>
            </a:br>
            <a:r>
              <a:rPr lang="en">
                <a:solidFill>
                  <a:schemeClr val="dk1"/>
                </a:solidFill>
              </a:rPr>
              <a:t>OP_EQUALVERIFY OP_CHECKSIG</a:t>
            </a:r>
            <a:br>
              <a:rPr lang="en">
                <a:solidFill>
                  <a:schemeClr val="dk1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scriptSig</a:t>
            </a:r>
            <a:r>
              <a:rPr lang="en"/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pubKey</a:t>
            </a:r>
            <a:br>
              <a:rPr lang="en"/>
            </a:br>
            <a:r>
              <a:rPr lang="en"/>
              <a:t>υπογραφή σ</a:t>
            </a:r>
          </a:p>
        </p:txBody>
      </p:sp>
      <p:sp>
        <p:nvSpPr>
          <p:cNvPr id="1322" name="Shape 1322"/>
          <p:cNvSpPr txBox="1"/>
          <p:nvPr/>
        </p:nvSpPr>
        <p:spPr>
          <a:xfrm>
            <a:off x="358700" y="1078875"/>
            <a:ext cx="4349100" cy="3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1</a:t>
            </a:r>
          </a:p>
        </p:txBody>
      </p:sp>
      <p:cxnSp>
        <p:nvCxnSpPr>
          <p:cNvPr id="1323" name="Shape 1323"/>
          <p:cNvCxnSpPr/>
          <p:nvPr/>
        </p:nvCxnSpPr>
        <p:spPr>
          <a:xfrm>
            <a:off x="4817375" y="3146037"/>
            <a:ext cx="401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Ιδιωτικό κλειδί: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5JXesisRRU2Z7HMmwMpNtoiYk1QDMVjV3HLoYMd1PTKEkJhJT1z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br>
              <a:rPr lang="en"/>
            </a:br>
            <a:r>
              <a:rPr lang="en"/>
              <a:t>Δημόσιο κλειδί: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045a5f526dfe5d5995bf95f1229e70e21818190883c40ab3590458476ad34aaae59bc772b98a587035b452638b59238e2a39e954b43ab7a4f32408664d36ec1575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Διεύθυνση: </a:t>
            </a:r>
            <a:r>
              <a:rPr b="1" lang="en"/>
              <a:t>133GT5661q8RuSKrrv8q2Pb4RwSpUTQU1Z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Κλειδιά</a:t>
            </a:r>
          </a:p>
        </p:txBody>
      </p:sp>
    </p:spTree>
  </p:cSld>
  <p:clrMapOvr>
    <a:masterClrMapping/>
  </p:clrMapOvr>
  <p:transition spd="slow"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Shape 13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Pay-to-pubkey-hash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9" name="Shape 13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Η πλειονότητα των πληρωμών στο bitcoin σήμερα είναι Pay-to-pubkey-hash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Pay-to-pubkey χρησιμοποιήθηκε στην αρχή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Πλεονέκτημα του pay-to-pubkey-hash: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Αμύνεται στο “σπάσιμο” της EC κρυπτογραφίας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 δημόσια κλειδιά δεν αποκαλύπτονται έως ότου έρθει η ώρα να ξοδέψουμε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Όταν ξοδέψουμε, ο αντίπαλος μπορεί να προσπαθήσει να βρει το ιδιωτικό κλειδί και να κάνει double spend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Έχει 10 λεπτά έως ότου γίνουμε confirm σε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η EC κρυπτογραφία σπάει, δύσκολα σπάει σε 10 λεπτά</a:t>
            </a:r>
          </a:p>
        </p:txBody>
      </p:sp>
    </p:spTree>
  </p:cSld>
  <p:clrMapOvr>
    <a:masterClrMapping/>
  </p:clrMapOvr>
  <p:transition spd="slow"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Shape 1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67" y="-50180"/>
            <a:ext cx="71496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Shape 1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67" y="-50180"/>
            <a:ext cx="71496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Shape 1340"/>
          <p:cNvSpPr/>
          <p:nvPr/>
        </p:nvSpPr>
        <p:spPr>
          <a:xfrm>
            <a:off x="3521000" y="1430150"/>
            <a:ext cx="2985600" cy="652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41" name="Shape 1341"/>
          <p:cNvCxnSpPr/>
          <p:nvPr/>
        </p:nvCxnSpPr>
        <p:spPr>
          <a:xfrm flipH="1">
            <a:off x="5511525" y="1087250"/>
            <a:ext cx="334500" cy="35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42" name="Shape 1342"/>
          <p:cNvSpPr txBox="1"/>
          <p:nvPr/>
        </p:nvSpPr>
        <p:spPr>
          <a:xfrm>
            <a:off x="5513300" y="751775"/>
            <a:ext cx="1145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utxo txid</a:t>
            </a:r>
          </a:p>
        </p:txBody>
      </p:sp>
    </p:spTree>
  </p:cSld>
  <p:clrMapOvr>
    <a:masterClrMapping/>
  </p:clrMapOvr>
  <p:transition spd="slow"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7" name="Shape 1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767" y="-50180"/>
            <a:ext cx="714961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8" name="Shape 1348"/>
          <p:cNvSpPr/>
          <p:nvPr/>
        </p:nvSpPr>
        <p:spPr>
          <a:xfrm>
            <a:off x="3521000" y="1430150"/>
            <a:ext cx="2985600" cy="652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49" name="Shape 1349"/>
          <p:cNvCxnSpPr/>
          <p:nvPr/>
        </p:nvCxnSpPr>
        <p:spPr>
          <a:xfrm flipH="1">
            <a:off x="5511525" y="1087250"/>
            <a:ext cx="334500" cy="35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0" name="Shape 1350"/>
          <p:cNvSpPr txBox="1"/>
          <p:nvPr/>
        </p:nvSpPr>
        <p:spPr>
          <a:xfrm>
            <a:off x="5513300" y="751775"/>
            <a:ext cx="1145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utxo txid</a:t>
            </a:r>
          </a:p>
        </p:txBody>
      </p:sp>
      <p:cxnSp>
        <p:nvCxnSpPr>
          <p:cNvPr id="1351" name="Shape 1351"/>
          <p:cNvCxnSpPr/>
          <p:nvPr/>
        </p:nvCxnSpPr>
        <p:spPr>
          <a:xfrm>
            <a:off x="2308300" y="2768300"/>
            <a:ext cx="5846100" cy="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2" name="Shape 1352"/>
          <p:cNvCxnSpPr/>
          <p:nvPr/>
        </p:nvCxnSpPr>
        <p:spPr>
          <a:xfrm>
            <a:off x="2308300" y="3882500"/>
            <a:ext cx="1956900" cy="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53" name="Shape 1353"/>
          <p:cNvCxnSpPr/>
          <p:nvPr/>
        </p:nvCxnSpPr>
        <p:spPr>
          <a:xfrm>
            <a:off x="2308300" y="3600000"/>
            <a:ext cx="27180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54" name="Shape 1354"/>
          <p:cNvSpPr/>
          <p:nvPr/>
        </p:nvSpPr>
        <p:spPr>
          <a:xfrm>
            <a:off x="3051725" y="1785125"/>
            <a:ext cx="382800" cy="49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55" name="Shape 1355"/>
          <p:cNvCxnSpPr>
            <a:stCxn id="1356" idx="3"/>
            <a:endCxn id="1354" idx="2"/>
          </p:cNvCxnSpPr>
          <p:nvPr/>
        </p:nvCxnSpPr>
        <p:spPr>
          <a:xfrm flipH="1" rot="10800000">
            <a:off x="2136250" y="2031025"/>
            <a:ext cx="915600" cy="128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6" name="Shape 1356"/>
          <p:cNvSpPr txBox="1"/>
          <p:nvPr/>
        </p:nvSpPr>
        <p:spPr>
          <a:xfrm>
            <a:off x="990550" y="1883725"/>
            <a:ext cx="1145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utxo index</a:t>
            </a:r>
          </a:p>
        </p:txBody>
      </p:sp>
      <p:sp>
        <p:nvSpPr>
          <p:cNvPr id="1357" name="Shape 1357"/>
          <p:cNvSpPr/>
          <p:nvPr/>
        </p:nvSpPr>
        <p:spPr>
          <a:xfrm>
            <a:off x="2569425" y="244400"/>
            <a:ext cx="2985600" cy="6525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58" name="Shape 1358"/>
          <p:cNvCxnSpPr/>
          <p:nvPr/>
        </p:nvCxnSpPr>
        <p:spPr>
          <a:xfrm flipH="1">
            <a:off x="5555025" y="244400"/>
            <a:ext cx="334500" cy="351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59" name="Shape 1359"/>
          <p:cNvSpPr txBox="1"/>
          <p:nvPr/>
        </p:nvSpPr>
        <p:spPr>
          <a:xfrm>
            <a:off x="5683350" y="-61375"/>
            <a:ext cx="11457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FF"/>
                </a:solidFill>
              </a:rPr>
              <a:t>txid</a:t>
            </a:r>
          </a:p>
        </p:txBody>
      </p:sp>
    </p:spTree>
  </p:cSld>
  <p:clrMapOvr>
    <a:masterClrMapping/>
  </p:clrMapOvr>
  <p:transition spd="slow"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Shape 13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Hot και cold wallets</a:t>
            </a:r>
          </a:p>
        </p:txBody>
      </p:sp>
      <p:sp>
        <p:nvSpPr>
          <p:cNvPr id="1365" name="Shape 13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Μπορώ να έχω τα κλειδιά μου σε υπολογιστή συνδεδεμένο στο Internet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</a:t>
            </a:r>
            <a:r>
              <a:rPr b="1" lang="en"/>
              <a:t>Hot</a:t>
            </a:r>
            <a:r>
              <a:rPr lang="en"/>
              <a:t> wallet”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Ευκολία χρήσης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Βλέπω τι συναλλαγές περνάνε και πόσα χρήματα έχω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Μπορώ να ξοδέψω άμεσα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Μπορώ να διατηρώ τα ιδιωτικά κλειδιά μου offline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“</a:t>
            </a:r>
            <a:r>
              <a:rPr b="1" lang="en"/>
              <a:t>Cold</a:t>
            </a:r>
            <a:r>
              <a:rPr lang="en"/>
              <a:t> wallet”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π.χ. τα τυπώνω σε χαρτί (paper wallet) και τα κρατώ σε χρηματοκιβώτιο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ή τα απομνημονεύω (brain wallet)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Τα κλειδιά μου είναι πιο ασφαλή από παραβιάσεις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Μπορώ να τα μεταφέρω σε hot wallet αν θέλω να ξοδέψω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Hardware wallet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Ειδική συσκευή που διατηρεί ιδιωτικά bitcoin κλειδιά ασφαλή</a:t>
            </a:r>
          </a:p>
        </p:txBody>
      </p:sp>
    </p:spTree>
  </p:cSld>
  <p:clrMapOvr>
    <a:masterClrMapping/>
  </p:clrMapOvr>
  <p:transition spd="slow"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Shape 13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Hardware wallet demo</a:t>
            </a:r>
          </a:p>
        </p:txBody>
      </p:sp>
    </p:spTree>
  </p:cSld>
  <p:clrMapOvr>
    <a:masterClrMapping/>
  </p:clrMapOvr>
  <p:transition spd="slow"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Shape 13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Merkle trees συναλλαγών</a:t>
            </a:r>
          </a:p>
        </p:txBody>
      </p:sp>
      <p:sp>
        <p:nvSpPr>
          <p:cNvPr id="1376" name="Shape 1376"/>
          <p:cNvSpPr txBox="1"/>
          <p:nvPr>
            <p:ph idx="1" type="body"/>
          </p:nvPr>
        </p:nvSpPr>
        <p:spPr>
          <a:xfrm>
            <a:off x="311700" y="1169200"/>
            <a:ext cx="57684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Οι συναλλαγές που έχει συλλέξει ένας miner αλλά δεν έχουν γίνει ακόμη confirm ονομάζονται </a:t>
            </a:r>
            <a:r>
              <a:rPr b="1" lang="en"/>
              <a:t>mempool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Οι mempool συναλλαγές </a:t>
            </a:r>
            <a:r>
              <a:rPr b="1" lang="en"/>
              <a:t>συλλέγονται</a:t>
            </a:r>
            <a:r>
              <a:rPr lang="en"/>
              <a:t> σε ένα Merkle δέντρο με αυθαίρετη σειρά που καθορίζει ο miner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 δεδομένα του block που συμμετέχουν στην απόδειξη εργασίας </a:t>
            </a:r>
            <a:r>
              <a:rPr b="1" lang="en"/>
              <a:t>(block header)</a:t>
            </a:r>
            <a:r>
              <a:rPr lang="en"/>
              <a:t> περιέχουν </a:t>
            </a:r>
            <a:r>
              <a:rPr b="1" lang="en"/>
              <a:t>μόνο τη ρίζα</a:t>
            </a:r>
            <a:r>
              <a:rPr lang="en"/>
              <a:t> του Merkle δέντρου</a:t>
            </a:r>
          </a:p>
        </p:txBody>
      </p:sp>
      <p:pic>
        <p:nvPicPr>
          <p:cNvPr id="1377" name="Shape 1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050" y="1369725"/>
            <a:ext cx="2508575" cy="26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Shape 13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Στόχος απόδειξης εργασίας</a:t>
            </a:r>
          </a:p>
        </p:txBody>
      </p:sp>
      <p:sp>
        <p:nvSpPr>
          <p:cNvPr id="1383" name="Shape 13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Απόδειξη εργασίας: </a:t>
            </a:r>
            <a:r>
              <a:rPr b="1" lang="en"/>
              <a:t>H(merkle root || nonce || block-parent-id) &lt; ε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P(ένα hash βρίσκει block) = ε / 2</a:t>
            </a:r>
            <a:r>
              <a:rPr b="1" baseline="30000" lang="en"/>
              <a:t>256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ε ονομάζεται </a:t>
            </a:r>
            <a:r>
              <a:rPr b="1" lang="en"/>
              <a:t>στόχος (target)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ε είναι κοινός στόχος για όλους τους miners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Για να είναι </a:t>
            </a:r>
            <a:r>
              <a:rPr b="1" lang="en"/>
              <a:t>έγκυρο</a:t>
            </a:r>
            <a:r>
              <a:rPr lang="en"/>
              <a:t> ένα block </a:t>
            </a:r>
            <a:r>
              <a:rPr b="1" lang="en"/>
              <a:t>επιβεβαιώνεται</a:t>
            </a:r>
            <a:r>
              <a:rPr lang="en"/>
              <a:t> ότι η απόδειξη εργασίας του για το δεδομένο στόχο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 κακόβουλα blocks με μικρότερη απόδειξη εργασίας δεν γίνονται δεκτά από το δίκτυο</a:t>
            </a:r>
          </a:p>
        </p:txBody>
      </p:sp>
    </p:spTree>
  </p:cSld>
  <p:clrMapOvr>
    <a:masterClrMapping/>
  </p:clrMapOvr>
  <p:transition spd="slow"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Shape 13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Προσαρμογή στόχου απόδειξης εργασίας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9" name="Shape 13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ε</a:t>
            </a:r>
            <a:r>
              <a:rPr b="1" baseline="-25000" lang="en"/>
              <a:t>genesis </a:t>
            </a:r>
            <a:r>
              <a:rPr b="1" lang="en"/>
              <a:t>= 2</a:t>
            </a:r>
            <a:r>
              <a:rPr b="1" baseline="30000" lang="en"/>
              <a:t>256 - 32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 στόχος ε δεν είναι σταθερός αλλά </a:t>
            </a:r>
            <a:r>
              <a:rPr b="1" lang="en"/>
              <a:t>προσαρμόζεται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Με αυτό τον τρόπο το δίκτυο πετυχαίνει αναμενόμενο block mining χρόνο 10 λεπτά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ε αλλάζει κάθε 2016 blocks (αναμενόμενες 2 εβδομάδες)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Επανυπολογίζεται έτσι ώστε αν τα προηγούμενα 2016 είχαν φτιαχτεί με το νέο </a:t>
            </a:r>
            <a:r>
              <a:rPr b="1" lang="en"/>
              <a:t>ε</a:t>
            </a:r>
            <a:r>
              <a:rPr lang="en"/>
              <a:t>, τότε να έπαιρναν ακριβώς 2 εβδομάδες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1390" name="Shape 1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200" y="3993075"/>
            <a:ext cx="4395600" cy="6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Shape 13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Δυσκολία</a:t>
            </a:r>
          </a:p>
        </p:txBody>
      </p:sp>
      <p:sp>
        <p:nvSpPr>
          <p:cNvPr id="1396" name="Shape 13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Ο αντίστροφος στόχος ονομάζεται </a:t>
            </a:r>
            <a:r>
              <a:rPr b="1" lang="en"/>
              <a:t>δυσκολία (difficulty)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difficulty = ε</a:t>
            </a:r>
            <a:r>
              <a:rPr b="1" baseline="-25000" lang="en"/>
              <a:t>genesis</a:t>
            </a:r>
            <a:r>
              <a:rPr b="1" lang="en"/>
              <a:t> / ε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/>
              <a:t>difficulty</a:t>
            </a:r>
            <a:r>
              <a:rPr b="1" baseline="-25000" lang="en"/>
              <a:t>genesis </a:t>
            </a:r>
            <a:r>
              <a:rPr b="1" lang="en"/>
              <a:t>= 1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Ιδιωτικό κλειδί: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5JXesisRRU2Z7HMmwMpNtoiYk1QDMVjV3HLoYMd1PTKEkJhJT1z</a:t>
            </a:r>
          </a:p>
          <a:p>
            <a:pPr lvl="0" rt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Δημόσιο κλειδί: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045a5f526dfe5d5995bf95f1229e70e21818190883c40ab3590458476ad34aaae59bc772b98a587035b452638b59238e2a39e954b43ab7a4f32408664d36ec1575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Διεύθυνση: </a:t>
            </a:r>
            <a:r>
              <a:rPr b="1" lang="en"/>
              <a:t>133GT5661q8RuSKrrv8q2Pb4RwSpUTQU1Z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Κλειδιά</a:t>
            </a:r>
          </a:p>
        </p:txBody>
      </p:sp>
      <p:sp>
        <p:nvSpPr>
          <p:cNvPr id="145" name="Shape 145"/>
          <p:cNvSpPr/>
          <p:nvPr/>
        </p:nvSpPr>
        <p:spPr>
          <a:xfrm>
            <a:off x="4783850" y="2174500"/>
            <a:ext cx="326100" cy="65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4758759" y="3629723"/>
            <a:ext cx="326100" cy="53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1" name="Shape 1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25" y="836350"/>
            <a:ext cx="9010951" cy="35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Shape 14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Πλεονεκτήματα χρήσης Merkle δέντρου</a:t>
            </a:r>
          </a:p>
        </p:txBody>
      </p:sp>
      <p:sp>
        <p:nvSpPr>
          <p:cNvPr id="1407" name="Shape 14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Η δυσκολία απόδειξης εργασίας </a:t>
            </a:r>
            <a:r>
              <a:rPr b="1" lang="en"/>
              <a:t>δεν εξαρτάται από το πλήθος </a:t>
            </a:r>
            <a:r>
              <a:rPr lang="en"/>
              <a:t>συναλλαγών που γίνονται confirm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Κάθε miner έχει κίνητρο να συμπεριλάβει όλες τις συναλλαγές που μπορεί και έχουν κάποιο fee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δυσκολία της απόδειξης εργασίας εξαρτάται </a:t>
            </a:r>
            <a:r>
              <a:rPr b="1" lang="en"/>
              <a:t>μόνο από το στόχο ε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Με αυτό τον τρόπο μπορεί να ελέγχεται καλύτερα από το δίκτυο η συχνότητα εξόρυξης 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Μπορούμε να κάνουμε SPV (βλ. παρακάτω)</a:t>
            </a:r>
          </a:p>
        </p:txBody>
      </p:sp>
    </p:spTree>
  </p:cSld>
  <p:clrMapOvr>
    <a:masterClrMapping/>
  </p:clrMapOvr>
  <p:transition spd="slow">
    <p:cut/>
  </p:transition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Shape 14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Υποδιαιρέσεις του bitcoin</a:t>
            </a:r>
          </a:p>
        </p:txBody>
      </p:sp>
      <p:sp>
        <p:nvSpPr>
          <p:cNvPr id="1413" name="Shape 14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</a:t>
            </a:r>
            <a:r>
              <a:rPr b="1" lang="en"/>
              <a:t>1 bitcoin</a:t>
            </a:r>
            <a:r>
              <a:rPr lang="en"/>
              <a:t> υποδιαιρείται μέχρι το </a:t>
            </a:r>
            <a:r>
              <a:rPr b="1" lang="en"/>
              <a:t>10</a:t>
            </a:r>
            <a:r>
              <a:rPr b="1" baseline="30000" lang="en"/>
              <a:t>-8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πιο μικρή αυτή υποδιαίρεση ονομάζεται </a:t>
            </a:r>
            <a:r>
              <a:rPr b="1" lang="en"/>
              <a:t>satoshi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 satoshi = 0.00000001 BTC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 BTC = 100,000,000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bitcoin δίκτυο στην πράξη αποθηκεύει integers στις αξίες ακμών που αναπαριστούν το πλήθος satoshis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Γι’ αυτό δεν υπάρχουν σφάλματα στρογγυλοποίησης</a:t>
            </a:r>
          </a:p>
        </p:txBody>
      </p:sp>
    </p:spTree>
  </p:cSld>
  <p:clrMapOvr>
    <a:masterClrMapping/>
  </p:clrMapOvr>
  <p:transition spd="slow">
    <p:cut/>
  </p:transition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Shape 14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Mining rewards</a:t>
            </a:r>
          </a:p>
        </p:txBody>
      </p:sp>
      <p:sp>
        <p:nvSpPr>
          <p:cNvPr id="1419" name="Shape 14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Mining reward </a:t>
            </a:r>
            <a:r>
              <a:rPr lang="en"/>
              <a:t>ονομάζεται το </a:t>
            </a:r>
            <a:r>
              <a:rPr b="1" lang="en"/>
              <a:t>input του coinbase tx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mining reward σήμερα επιτρέπεται να είναι 25 BTC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</a:t>
            </a:r>
            <a:r>
              <a:rPr b="1" lang="en"/>
              <a:t>εγκυρότητα</a:t>
            </a:r>
            <a:r>
              <a:rPr lang="en"/>
              <a:t> ενός block περιλαμβάνει την επιβεβαίωση ότι το coinbase tx που περιέχει έχει είσοδο μέχρι την συγκεκριμένη τιμή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Κακόβουλοι δεν μπορούν να πάρουν μεγαλύτερα rewards επειδή τα blocks τους δεν θα γίνουν δεκτά από το υπόλοιπο δίκτυο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Αυτή η τιμή δεν είναι σταθερή</a:t>
            </a:r>
          </a:p>
        </p:txBody>
      </p:sp>
    </p:spTree>
  </p:cSld>
  <p:clrMapOvr>
    <a:masterClrMapping/>
  </p:clrMapOvr>
  <p:transition spd="slow">
    <p:cut/>
  </p:transition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Shape 14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Πληθωρισμός στο bitcoin</a:t>
            </a:r>
          </a:p>
        </p:txBody>
      </p:sp>
      <p:sp>
        <p:nvSpPr>
          <p:cNvPr id="1425" name="Shape 14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Ο </a:t>
            </a:r>
            <a:r>
              <a:rPr b="1" lang="en"/>
              <a:t>πληθωρισμός</a:t>
            </a:r>
            <a:r>
              <a:rPr lang="en"/>
              <a:t> στο bitcoin είναι </a:t>
            </a:r>
            <a:r>
              <a:rPr b="1" lang="en"/>
              <a:t>προκαθορισμένος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Επιτυγχάνεται με </a:t>
            </a:r>
            <a:r>
              <a:rPr b="1" lang="en"/>
              <a:t>αλγόριθμο</a:t>
            </a:r>
            <a:r>
              <a:rPr lang="en"/>
              <a:t> που είναι γνωστός εξ’ αρχής σε όλους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Συγκεκριμένα: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Το coinbase του block με </a:t>
            </a:r>
            <a:r>
              <a:rPr b="1" lang="en"/>
              <a:t>ύψος 0</a:t>
            </a:r>
            <a:r>
              <a:rPr lang="en"/>
              <a:t> έχει είσοδο (</a:t>
            </a:r>
            <a:r>
              <a:rPr b="1" lang="en"/>
              <a:t>reward</a:t>
            </a:r>
            <a:r>
              <a:rPr lang="en"/>
              <a:t>) </a:t>
            </a:r>
            <a:r>
              <a:rPr b="1" lang="en"/>
              <a:t>50 BTC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Κάθε επόμενο block έχει coinbase εισόδου ίδιας αξίας με το προηγούμενό του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Κάθε 210,000 blocks (αναμενόμενη τιμή </a:t>
            </a:r>
            <a:r>
              <a:rPr b="1" lang="en"/>
              <a:t>4 χρόνια</a:t>
            </a:r>
            <a:r>
              <a:rPr lang="en"/>
              <a:t>) η αξία της coinbase εξόδου </a:t>
            </a:r>
            <a:r>
              <a:rPr b="1" lang="en"/>
              <a:t>πέφτει στο ½</a:t>
            </a:r>
            <a:r>
              <a:rPr lang="en"/>
              <a:t> του προηγούμενου block</a:t>
            </a:r>
          </a:p>
        </p:txBody>
      </p:sp>
      <p:pic>
        <p:nvPicPr>
          <p:cNvPr id="1426" name="Shape 1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975" y="3720028"/>
            <a:ext cx="1964624" cy="9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Shape 1427"/>
          <p:cNvSpPr txBox="1"/>
          <p:nvPr/>
        </p:nvSpPr>
        <p:spPr>
          <a:xfrm>
            <a:off x="1875260" y="4187944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total_btc_supply =</a:t>
            </a:r>
          </a:p>
        </p:txBody>
      </p:sp>
    </p:spTree>
  </p:cSld>
  <p:clrMapOvr>
    <a:masterClrMapping/>
  </p:clrMapOvr>
  <p:transition spd="slow">
    <p:cut/>
  </p:transition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Shape 1432"/>
          <p:cNvSpPr txBox="1"/>
          <p:nvPr/>
        </p:nvSpPr>
        <p:spPr>
          <a:xfrm>
            <a:off x="90100" y="3249975"/>
            <a:ext cx="44319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accent4"/>
                </a:solidFill>
              </a:rPr>
              <a:t>πλήθος εποχών μέχρι το reward να γίνει αμελητέο</a:t>
            </a:r>
          </a:p>
        </p:txBody>
      </p:sp>
      <p:sp>
        <p:nvSpPr>
          <p:cNvPr id="1433" name="Shape 14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Πληθωρισμός στο bitcoin</a:t>
            </a:r>
          </a:p>
        </p:txBody>
      </p:sp>
      <p:sp>
        <p:nvSpPr>
          <p:cNvPr id="1434" name="Shape 1434"/>
          <p:cNvSpPr txBox="1"/>
          <p:nvPr>
            <p:ph idx="1" type="body"/>
          </p:nvPr>
        </p:nvSpPr>
        <p:spPr>
          <a:xfrm>
            <a:off x="311700" y="1152450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Ο </a:t>
            </a:r>
            <a:r>
              <a:rPr b="1" lang="en"/>
              <a:t>πληθωρισμός</a:t>
            </a:r>
            <a:r>
              <a:rPr lang="en"/>
              <a:t> στο bitcoin είναι </a:t>
            </a:r>
            <a:r>
              <a:rPr b="1" lang="en"/>
              <a:t>προκαθορισμένος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Επιτυγχάνεται με </a:t>
            </a:r>
            <a:r>
              <a:rPr b="1" lang="en"/>
              <a:t>αλγόριθμο</a:t>
            </a:r>
            <a:r>
              <a:rPr lang="en"/>
              <a:t> που είναι γνωστός εξ’ αρχής σε όλους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Συγκεκριμένα: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Το coinbase του block με </a:t>
            </a:r>
            <a:r>
              <a:rPr b="1" lang="en"/>
              <a:t>ύψος 0</a:t>
            </a:r>
            <a:r>
              <a:rPr lang="en"/>
              <a:t> έχει είσοδο (</a:t>
            </a:r>
            <a:r>
              <a:rPr b="1" lang="en"/>
              <a:t>reward</a:t>
            </a:r>
            <a:r>
              <a:rPr lang="en"/>
              <a:t>) </a:t>
            </a:r>
            <a:r>
              <a:rPr b="1" lang="en"/>
              <a:t>50 BTC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Κάθε επόμενο block έχει coinbase εισόδου ίδιας αξίας με το προηγούμενό του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Κάθε 210,000 blocks (αναμενόμενη τιμή </a:t>
            </a:r>
            <a:r>
              <a:rPr b="1" lang="en"/>
              <a:t>4 χρόνια</a:t>
            </a:r>
            <a:r>
              <a:rPr lang="en"/>
              <a:t>) η αξία της coinbase εξόδου </a:t>
            </a:r>
            <a:r>
              <a:rPr b="1" lang="en"/>
              <a:t>πέφτει στο ½</a:t>
            </a:r>
            <a:r>
              <a:rPr lang="en"/>
              <a:t> του προηγούμενου block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Κάθε 210,000 ονομάζονται </a:t>
            </a:r>
            <a:r>
              <a:rPr b="1" lang="en"/>
              <a:t>εποχή (era)</a:t>
            </a:r>
          </a:p>
        </p:txBody>
      </p:sp>
      <p:pic>
        <p:nvPicPr>
          <p:cNvPr id="1435" name="Shape 1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975" y="3720028"/>
            <a:ext cx="1964624" cy="9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6" name="Shape 1436"/>
          <p:cNvSpPr txBox="1"/>
          <p:nvPr/>
        </p:nvSpPr>
        <p:spPr>
          <a:xfrm>
            <a:off x="1875260" y="4187944"/>
            <a:ext cx="5188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total_btc_supply =</a:t>
            </a:r>
          </a:p>
        </p:txBody>
      </p:sp>
      <p:sp>
        <p:nvSpPr>
          <p:cNvPr id="1437" name="Shape 1437"/>
          <p:cNvSpPr/>
          <p:nvPr/>
        </p:nvSpPr>
        <p:spPr>
          <a:xfrm>
            <a:off x="3864375" y="3792325"/>
            <a:ext cx="936900" cy="46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38" name="Shape 1438"/>
          <p:cNvCxnSpPr>
            <a:endCxn id="1437" idx="0"/>
          </p:cNvCxnSpPr>
          <p:nvPr/>
        </p:nvCxnSpPr>
        <p:spPr>
          <a:xfrm flipH="1">
            <a:off x="4332825" y="3414025"/>
            <a:ext cx="324300" cy="37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39" name="Shape 1439"/>
          <p:cNvSpPr txBox="1"/>
          <p:nvPr/>
        </p:nvSpPr>
        <p:spPr>
          <a:xfrm>
            <a:off x="4576725" y="3117450"/>
            <a:ext cx="33141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χρόνος υποδιπλασιασμού σε blocks</a:t>
            </a:r>
          </a:p>
        </p:txBody>
      </p:sp>
      <p:sp>
        <p:nvSpPr>
          <p:cNvPr id="1440" name="Shape 1440"/>
          <p:cNvSpPr/>
          <p:nvPr/>
        </p:nvSpPr>
        <p:spPr>
          <a:xfrm>
            <a:off x="3647464" y="3655735"/>
            <a:ext cx="324300" cy="2487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41" name="Shape 1441"/>
          <p:cNvCxnSpPr>
            <a:endCxn id="1440" idx="2"/>
          </p:cNvCxnSpPr>
          <p:nvPr/>
        </p:nvCxnSpPr>
        <p:spPr>
          <a:xfrm>
            <a:off x="3286564" y="3590785"/>
            <a:ext cx="360900" cy="1893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2" name="Shape 1442"/>
          <p:cNvSpPr/>
          <p:nvPr/>
        </p:nvSpPr>
        <p:spPr>
          <a:xfrm>
            <a:off x="4351664" y="4357292"/>
            <a:ext cx="544500" cy="3783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43" name="Shape 1443"/>
          <p:cNvCxnSpPr/>
          <p:nvPr/>
        </p:nvCxnSpPr>
        <p:spPr>
          <a:xfrm rot="10800000">
            <a:off x="4935575" y="4568850"/>
            <a:ext cx="523200" cy="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4" name="Shape 1444"/>
          <p:cNvSpPr txBox="1"/>
          <p:nvPr/>
        </p:nvSpPr>
        <p:spPr>
          <a:xfrm>
            <a:off x="5421975" y="4400700"/>
            <a:ext cx="15657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AA84F"/>
                </a:solidFill>
              </a:rPr>
              <a:t>satoshi / bitcoin</a:t>
            </a:r>
          </a:p>
        </p:txBody>
      </p:sp>
      <p:sp>
        <p:nvSpPr>
          <p:cNvPr id="1445" name="Shape 1445"/>
          <p:cNvSpPr/>
          <p:nvPr/>
        </p:nvSpPr>
        <p:spPr>
          <a:xfrm>
            <a:off x="4738219" y="3628701"/>
            <a:ext cx="414300" cy="4683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46" name="Shape 1446"/>
          <p:cNvCxnSpPr/>
          <p:nvPr/>
        </p:nvCxnSpPr>
        <p:spPr>
          <a:xfrm flipH="1">
            <a:off x="5076300" y="3581000"/>
            <a:ext cx="675600" cy="846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447" name="Shape 1447"/>
          <p:cNvSpPr txBox="1"/>
          <p:nvPr/>
        </p:nvSpPr>
        <p:spPr>
          <a:xfrm>
            <a:off x="5810075" y="3363525"/>
            <a:ext cx="20088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A86E8"/>
                </a:solidFill>
              </a:rPr>
              <a:t>αρχικό block reward</a:t>
            </a:r>
          </a:p>
        </p:txBody>
      </p:sp>
    </p:spTree>
  </p:cSld>
  <p:clrMapOvr>
    <a:masterClrMapping/>
  </p:clrMapOvr>
  <p:transition spd="slow">
    <p:cut/>
  </p:transition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Shape 14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Ελεγχόμενη προσφορά</a:t>
            </a:r>
          </a:p>
        </p:txBody>
      </p:sp>
      <p:pic>
        <p:nvPicPr>
          <p:cNvPr id="1453" name="Shape 14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93925"/>
            <a:ext cx="8786273" cy="471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8" name="Shape 14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975"/>
            <a:ext cx="9144000" cy="4623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Full nodes</a:t>
            </a:r>
          </a:p>
        </p:txBody>
      </p:sp>
      <p:sp>
        <p:nvSpPr>
          <p:cNvPr id="1464" name="Shape 14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Κάποια πορτοφόλια διατηρούν όλο το blockchain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 full nodes: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Διατηρούν όλο το blockchain (52 GB)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Διατηρούν πλήρες UTXO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Επιβεβαιώνουν κάθε tx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Επιβεβαιώνουν κάθε block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Κάνουν tx και block relay</a:t>
            </a:r>
          </a:p>
        </p:txBody>
      </p:sp>
    </p:spTree>
  </p:cSld>
  <p:clrMapOvr>
    <a:masterClrMapping/>
  </p:clrMapOvr>
  <p:transition spd="slow">
    <p:cut/>
  </p:transition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" name="Shape 1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750" y="335924"/>
            <a:ext cx="9144002" cy="437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Ιδιωτικό κλειδί: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5JXesisRRU2Z7HMmwMpNtoiYk1QDMVjV3HLoYMd1PTKEkJhJT1z</a:t>
            </a:r>
          </a:p>
          <a:p>
            <a:pPr lvl="0" rt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Δημόσιο κλειδί: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045a5f526dfe5d5995bf95f1229e70e21818190883c40ab3590458476ad34aaae59bc772b98a587035b452638b59238e2a39e954b43ab7a4f32408664d36ec1575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Διεύθυνση: </a:t>
            </a:r>
            <a:r>
              <a:rPr b="1" lang="en"/>
              <a:t>133GT5661q8RuSKrrv8q2Pb4RwSpUTQU1Z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Κλειδιά</a:t>
            </a:r>
          </a:p>
        </p:txBody>
      </p:sp>
      <p:sp>
        <p:nvSpPr>
          <p:cNvPr id="153" name="Shape 153"/>
          <p:cNvSpPr/>
          <p:nvPr/>
        </p:nvSpPr>
        <p:spPr>
          <a:xfrm>
            <a:off x="4783850" y="2174500"/>
            <a:ext cx="326100" cy="652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758759" y="3629723"/>
            <a:ext cx="326100" cy="537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1547225" y="4139900"/>
            <a:ext cx="242400" cy="485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56" name="Shape 156"/>
          <p:cNvCxnSpPr>
            <a:endCxn id="155" idx="5"/>
          </p:cNvCxnSpPr>
          <p:nvPr/>
        </p:nvCxnSpPr>
        <p:spPr>
          <a:xfrm rot="10800000">
            <a:off x="1754126" y="4553958"/>
            <a:ext cx="253200" cy="280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7" name="Shape 157"/>
          <p:cNvSpPr txBox="1"/>
          <p:nvPr/>
        </p:nvSpPr>
        <p:spPr>
          <a:xfrm>
            <a:off x="1931125" y="4758775"/>
            <a:ext cx="48174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Πάντα άσσος</a:t>
            </a:r>
          </a:p>
        </p:txBody>
      </p:sp>
    </p:spTree>
  </p:cSld>
  <p:clrMapOvr>
    <a:masterClrMapping/>
  </p:clrMapOvr>
  <p:transition spd="slow">
    <p:cut/>
  </p:transition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Shape 14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SPV</a:t>
            </a:r>
          </a:p>
        </p:txBody>
      </p:sp>
      <p:sp>
        <p:nvSpPr>
          <p:cNvPr id="1475" name="Shape 14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Simple Payment Verification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Διαφορετικό είδος πορτοφολιού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Βολεύει για κινητά, laptops κλπ.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Δεν χρειάζεται να κατεβάσει όλο το blockchain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Δεν κατεβάζει τα transactions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Πολύ πιο γρήγορο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Διατηρεί </a:t>
            </a:r>
            <a:r>
              <a:rPr b="1" lang="en"/>
              <a:t>μόνο τα block headers από το genesis έως σήμερα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Συνδέεται με έναν </a:t>
            </a:r>
            <a:r>
              <a:rPr b="1" lang="en"/>
              <a:t>μη έμπιστο</a:t>
            </a:r>
            <a:r>
              <a:rPr lang="en"/>
              <a:t> server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 server διατηρεί το blockchain και </a:t>
            </a:r>
            <a:r>
              <a:rPr b="1" lang="en"/>
              <a:t>αποδεικνύει</a:t>
            </a:r>
            <a:r>
              <a:rPr lang="en"/>
              <a:t> στο SPV πορτοφόλι την εγκυρότητα κάθε ισχυρισμού</a:t>
            </a:r>
          </a:p>
        </p:txBody>
      </p:sp>
    </p:spTree>
  </p:cSld>
  <p:clrMapOvr>
    <a:masterClrMapping/>
  </p:clrMapOvr>
  <p:transition spd="slow">
    <p:cut/>
  </p:transition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Shape 14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SPV</a:t>
            </a:r>
          </a:p>
        </p:txBody>
      </p:sp>
      <p:sp>
        <p:nvSpPr>
          <p:cNvPr id="1481" name="Shape 14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SPV πορτοφόλι μοιράζεται με τον SPV server τις διευθύνσεις bitcoin που του ανήκουν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Όχι όμως τα μυστικά κλειδιά</a:t>
            </a:r>
            <a:r>
              <a:rPr lang="en"/>
              <a:t>!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Έτσι ο SPV server γνωρίζει πότε να κοινοποιήσει κάποια ενδιαφέρουσα συναλλαγή στο SPV πορτοφόλι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SPV πορτοφόλι επιβεβαιώνει την</a:t>
            </a:r>
            <a:r>
              <a:rPr b="1" lang="en"/>
              <a:t> απόδειξη εργασίας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SPV πορτοφόλι επιβεβαιώνει </a:t>
            </a:r>
            <a:r>
              <a:rPr b="1" lang="en"/>
              <a:t>κάθε συναλλαγή</a:t>
            </a:r>
            <a:r>
              <a:rPr lang="en"/>
              <a:t> που λαμβάνει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Υπογραφές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Kirchhoff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SPV πορτοφόλι </a:t>
            </a:r>
            <a:r>
              <a:rPr b="1" lang="en"/>
              <a:t>επιβεβαιώνει</a:t>
            </a:r>
            <a:r>
              <a:rPr lang="en"/>
              <a:t> ότι η συναλλαγή </a:t>
            </a:r>
            <a:r>
              <a:rPr b="1" lang="en"/>
              <a:t>ανήκει στο Merkle δέντρο ενός block</a:t>
            </a:r>
          </a:p>
        </p:txBody>
      </p:sp>
    </p:spTree>
  </p:cSld>
  <p:clrMapOvr>
    <a:masterClrMapping/>
  </p:clrMapOvr>
  <p:transition spd="slow">
    <p:cut/>
  </p:transition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6" name="Shape 1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649" y="108274"/>
            <a:ext cx="6165026" cy="462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Shape 14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Ασφάλεια SPV</a:t>
            </a:r>
          </a:p>
        </p:txBody>
      </p:sp>
      <p:sp>
        <p:nvSpPr>
          <p:cNvPr id="1492" name="Shape 14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Τα SPV πορτοφόλια…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δεν </a:t>
            </a:r>
            <a:r>
              <a:rPr lang="en"/>
              <a:t>διατηρούν UTXO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δεν επιβεβαιώνουν </a:t>
            </a:r>
            <a:r>
              <a:rPr lang="en"/>
              <a:t>τις συναλλαγές που δεν τα αφορούν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δεν επιβεβαιώνουν </a:t>
            </a:r>
            <a:r>
              <a:rPr lang="en"/>
              <a:t>την εγκυρότητα coinbase</a:t>
            </a: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77777"/>
              <a:buFont typeface="Arial"/>
            </a:pPr>
            <a:r>
              <a:rPr lang="en"/>
              <a:t>Στηρίζονται στο γεγονός ότι ένας miner δεν έχει κίνητρο να βάλει δουλειά σε “ψεύτικο” blockchain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Ένας miner μπορεί να φτιάξει ένα</a:t>
            </a:r>
            <a:r>
              <a:rPr b="1" lang="en"/>
              <a:t> παράλληλο</a:t>
            </a:r>
            <a:r>
              <a:rPr lang="en"/>
              <a:t> blockchain και να επιτεθεί σε SPV πορτοφόλια ακόμη και με μικρή CPU δύναμη</a:t>
            </a:r>
          </a:p>
        </p:txBody>
      </p:sp>
    </p:spTree>
  </p:cSld>
  <p:clrMapOvr>
    <a:masterClrMapping/>
  </p:clrMapOvr>
  <p:transition spd="slow">
    <p:cut/>
  </p:transition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Shape 14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Τρόποι mining</a:t>
            </a:r>
          </a:p>
        </p:txBody>
      </p:sp>
      <p:sp>
        <p:nvSpPr>
          <p:cNvPr id="1498" name="Shape 14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CPU</a:t>
            </a:r>
            <a:r>
              <a:rPr lang="en"/>
              <a:t>: Το mining τρέχει στον επεξεργαστή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GPU</a:t>
            </a:r>
            <a:r>
              <a:rPr lang="en"/>
              <a:t>: Το mining τρέχει στην κάρτα γραφικών (παραλληλοποίηση)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ASIC</a:t>
            </a:r>
            <a:r>
              <a:rPr lang="en"/>
              <a:t>: Ειδικευμένο hardware για mining, ξεχωριστή φυσική συσκευή</a:t>
            </a:r>
          </a:p>
        </p:txBody>
      </p:sp>
    </p:spTree>
  </p:cSld>
  <p:clrMapOvr>
    <a:masterClrMapping/>
  </p:clrMapOvr>
  <p:transition spd="slow">
    <p:cut/>
  </p:transition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Shape 1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949" y="0"/>
            <a:ext cx="68641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Shape 15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Αξίζει να κάνω mining?</a:t>
            </a:r>
          </a:p>
        </p:txBody>
      </p:sp>
      <p:sp>
        <p:nvSpPr>
          <p:cNvPr id="1509" name="Shape 15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Με</a:t>
            </a:r>
            <a:r>
              <a:rPr b="1" lang="en"/>
              <a:t> CPU </a:t>
            </a:r>
            <a:r>
              <a:rPr lang="en"/>
              <a:t>Core i7:</a:t>
            </a:r>
            <a:r>
              <a:rPr b="1" lang="en"/>
              <a:t> $0.04 / χρόνο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Με</a:t>
            </a:r>
            <a:r>
              <a:rPr b="1" lang="en"/>
              <a:t> GPU </a:t>
            </a:r>
            <a:r>
              <a:rPr lang="en"/>
              <a:t>NVIDIA GTX590:</a:t>
            </a:r>
            <a:r>
              <a:rPr b="1" lang="en"/>
              <a:t> $0.13 / χρόνο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Με</a:t>
            </a:r>
            <a:r>
              <a:rPr b="1" lang="en"/>
              <a:t> GPU </a:t>
            </a:r>
            <a:r>
              <a:rPr lang="en"/>
              <a:t>ATI 6990:</a:t>
            </a:r>
            <a:r>
              <a:rPr b="1" lang="en"/>
              <a:t> $0.58 / χρόνο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Με ειδικευμένο hardware AntMiner S5+: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Έσοδα: $5136 / χρόνο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Κόστος ρεύματος: $2409 / χρόνο (με $0.08 / kWh)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Κόστος συμμετοχής σε pool: $102.74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Κέρδη: $2624 / έτος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Κόστος αγοράς: $2307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Κέρδος τον πρώτο χρόνο: $317</a:t>
            </a:r>
          </a:p>
        </p:txBody>
      </p:sp>
    </p:spTree>
  </p:cSld>
  <p:clrMapOvr>
    <a:masterClrMapping/>
  </p:clrMapOvr>
  <p:transition spd="slow">
    <p:cut/>
  </p:transition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4" name="Shape 1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hape 15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Στατιστικά του bitcoin</a:t>
            </a:r>
          </a:p>
        </p:txBody>
      </p:sp>
    </p:spTree>
  </p:cSld>
  <p:clrMapOvr>
    <a:masterClrMapping/>
  </p:clrMapOvr>
  <p:transition spd="slow">
    <p:cut/>
  </p:transition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3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Shape 15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οικονομία</a:t>
            </a:r>
          </a:p>
        </p:txBody>
      </p:sp>
      <p:sp>
        <p:nvSpPr>
          <p:cNvPr id="1525" name="Shape 15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Συνολικά bitcoin σε διακίνηση 12 Ιανουαρίου 2016: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15,059,012 BTC = $6,201,757,773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976" y="-317799"/>
            <a:ext cx="3884698" cy="58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Shape 15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Μείνετε αν θέλετε να αγοράσετε bitcoins</a:t>
            </a:r>
          </a:p>
        </p:txBody>
      </p:sp>
    </p:spTree>
  </p:cSld>
  <p:clrMapOvr>
    <a:masterClrMapping/>
  </p:clrMapOvr>
  <p:transition spd="slow">
    <p:cut/>
  </p:transition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5" name="Shape 1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12" y="1900237"/>
            <a:ext cx="383857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Διευθύνσεις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Μοιάζουν με “αριθμούς λογαριασμών” στο τραπεζικό σύστημα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άνθρωπος μπορεί να έχει πολλές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Συχνά αναπαρίστανται με </a:t>
            </a:r>
            <a:r>
              <a:rPr b="1" lang="en"/>
              <a:t>QR codes </a:t>
            </a:r>
            <a:r>
              <a:rPr lang="en"/>
              <a:t>για εύκολη ανταλλαγή χρημάτων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δημόσια κλειδιά, μπορούμε να τις δημοσιεύουμε δίχως κίνδυνο!</a:t>
            </a:r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4750" y="2409974"/>
            <a:ext cx="2388900" cy="246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Συναλλαγές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Η βασική δομή του bitcoin είναι η </a:t>
            </a:r>
            <a:r>
              <a:rPr b="1" lang="en"/>
              <a:t>συναλλαγή </a:t>
            </a:r>
            <a:r>
              <a:rPr lang="en"/>
              <a:t>(transaction - tx)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Μία συναλλαγή μεταφέρει χρήματα από έναν κάτοχο σε έναν άλλον</a:t>
            </a:r>
          </a:p>
        </p:txBody>
      </p:sp>
      <p:sp>
        <p:nvSpPr>
          <p:cNvPr id="176" name="Shape 176"/>
          <p:cNvSpPr/>
          <p:nvPr/>
        </p:nvSpPr>
        <p:spPr>
          <a:xfrm>
            <a:off x="3604625" y="24756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177" name="Shape 177"/>
          <p:cNvCxnSpPr>
            <a:endCxn id="176" idx="2"/>
          </p:cNvCxnSpPr>
          <p:nvPr/>
        </p:nvCxnSpPr>
        <p:spPr>
          <a:xfrm>
            <a:off x="2274725" y="31822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8" name="Shape 178"/>
          <p:cNvCxnSpPr>
            <a:stCxn id="176" idx="6"/>
          </p:cNvCxnSpPr>
          <p:nvPr/>
        </p:nvCxnSpPr>
        <p:spPr>
          <a:xfrm>
            <a:off x="5017925" y="31822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2636300" y="31506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από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5340425" y="31534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προς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Στόχος του μαθήματος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Τι είναι το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Διευθύνσεις, κλειδιά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Συναλλαγές, ρέστα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Γράφος του bitcoin, ακμές, κόμβοι, αξίες, ιδιοκτήτες, utxo, coinbase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Εξόρυξη, consensus, blockchain, genesis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Proof-of-work, δυσκολία, confirmations, ανταμοιβές, fees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Αξία του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Πορτοφόλια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186" name="Shape 186"/>
          <p:cNvCxnSpPr>
            <a:endCxn id="185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87" name="Shape 187"/>
          <p:cNvCxnSpPr>
            <a:stCxn id="185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8" name="Shape 188"/>
          <p:cNvSpPr txBox="1"/>
          <p:nvPr/>
        </p:nvSpPr>
        <p:spPr>
          <a:xfrm>
            <a:off x="2653025" y="25401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5433350" y="2542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Ακμές συναλλαγών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Μία συναλλαγή αναπαρίσταται από έναν </a:t>
            </a:r>
            <a:r>
              <a:rPr b="1" lang="en"/>
              <a:t>κόμβο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Έχει </a:t>
            </a:r>
            <a:r>
              <a:rPr b="1" lang="en"/>
              <a:t>εισερχόμενες</a:t>
            </a:r>
            <a:r>
              <a:rPr lang="en"/>
              <a:t> και </a:t>
            </a:r>
            <a:r>
              <a:rPr b="1" lang="en"/>
              <a:t>εξερχόμενες</a:t>
            </a:r>
            <a:r>
              <a:rPr lang="en"/>
              <a:t> </a:t>
            </a:r>
            <a:r>
              <a:rPr b="1" lang="en"/>
              <a:t>ακμές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εισερχόμενη ακμή αντιπροσωπεύει </a:t>
            </a:r>
            <a:r>
              <a:rPr b="1" lang="en"/>
              <a:t>ποιος πληρώνει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εξερχόμενη ακμή αντιπροσωπεύει </a:t>
            </a:r>
            <a:r>
              <a:rPr b="1" lang="en"/>
              <a:t>ποιος πληρώνεται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Οι κόμβοι </a:t>
            </a:r>
            <a:r>
              <a:rPr b="1" lang="en"/>
              <a:t>δεν</a:t>
            </a:r>
            <a:r>
              <a:rPr lang="en"/>
              <a:t> αντιπροσωπεύουν ιδιοκτήτες, αλλά συναλλαγές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Οι ακμές έχουν ιδιοκτήτες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ακμή έχει ένα </a:t>
            </a:r>
            <a:r>
              <a:rPr b="1" lang="en"/>
              <a:t>βάρος</a:t>
            </a:r>
            <a:r>
              <a:rPr lang="en"/>
              <a:t> που αποτελεί την οικονομική αξία της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01" name="Shape 201"/>
          <p:cNvCxnSpPr>
            <a:endCxn id="200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02" name="Shape 202"/>
          <p:cNvCxnSpPr>
            <a:stCxn id="200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03" name="Shape 203"/>
          <p:cNvSpPr txBox="1"/>
          <p:nvPr/>
        </p:nvSpPr>
        <p:spPr>
          <a:xfrm>
            <a:off x="2653025" y="25401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5433350" y="2542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2585188" y="214801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15€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308775" y="2161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15€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12" name="Shape 212"/>
          <p:cNvCxnSpPr>
            <a:endCxn id="211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3" name="Shape 213"/>
          <p:cNvCxnSpPr>
            <a:stCxn id="211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4" name="Shape 214"/>
          <p:cNvSpPr txBox="1"/>
          <p:nvPr/>
        </p:nvSpPr>
        <p:spPr>
          <a:xfrm>
            <a:off x="2653025" y="25401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5433350" y="2542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2320375" y="21991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5080125" y="22093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23" name="Shape 223"/>
          <p:cNvCxnSpPr>
            <a:endCxn id="222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24" name="Shape 224"/>
          <p:cNvCxnSpPr>
            <a:stCxn id="222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5" name="Shape 225"/>
          <p:cNvSpPr txBox="1"/>
          <p:nvPr/>
        </p:nvSpPr>
        <p:spPr>
          <a:xfrm>
            <a:off x="827950" y="1865100"/>
            <a:ext cx="1856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AA84F"/>
                </a:solidFill>
              </a:rPr>
              <a:t>είσοδος / input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6249300" y="2962575"/>
            <a:ext cx="1856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έξοδος / output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Δημόσιες συναλλαγές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Όλες οι συναλλαγές δημοσιεύονται!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Καθένας</a:t>
            </a:r>
            <a:r>
              <a:rPr lang="en"/>
              <a:t> μπορεί να δει </a:t>
            </a:r>
            <a:r>
              <a:rPr b="1" lang="en"/>
              <a:t>όλες</a:t>
            </a:r>
            <a:r>
              <a:rPr lang="en"/>
              <a:t> τις συναλλαγές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Ανωνυμία</a:t>
            </a:r>
            <a:r>
              <a:rPr lang="en"/>
              <a:t> επιτυγχάνεται επειδή οι συναλλαγές αφορούν </a:t>
            </a:r>
            <a:r>
              <a:rPr b="1" lang="en"/>
              <a:t>δημόσια κλειδιά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Δεν γνωρίζουμε ποια δημόσια κλειδιά ανήκουν σε ποιον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χρήστης δημιουργεί πολλαπλά δημόσια κλειδιά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SHA256</a:t>
            </a:r>
            <a:r>
              <a:rPr baseline="30000" lang="en"/>
              <a:t>2</a:t>
            </a:r>
            <a:r>
              <a:rPr lang="en"/>
              <a:t> των δεδομένων συναλλαγής ονομάζεται </a:t>
            </a:r>
            <a:r>
              <a:rPr b="1" lang="en"/>
              <a:t>transaction id (txid)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50022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38" name="Shape 238"/>
          <p:cNvCxnSpPr>
            <a:endCxn id="237" idx="2"/>
          </p:cNvCxnSpPr>
          <p:nvPr/>
        </p:nvCxnSpPr>
        <p:spPr>
          <a:xfrm>
            <a:off x="36723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39" name="Shape 239"/>
          <p:cNvCxnSpPr>
            <a:stCxn id="237" idx="6"/>
          </p:cNvCxnSpPr>
          <p:nvPr/>
        </p:nvCxnSpPr>
        <p:spPr>
          <a:xfrm>
            <a:off x="64155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40" name="Shape 240"/>
          <p:cNvSpPr txBox="1"/>
          <p:nvPr/>
        </p:nvSpPr>
        <p:spPr>
          <a:xfrm>
            <a:off x="4033925" y="25401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6814250" y="2542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x="3701275" y="21991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x="6461025" y="22093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167100" y="1643100"/>
            <a:ext cx="51768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/>
              <a:t>(            )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527825" y="1147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txid = SHA256</a:t>
            </a:r>
            <a:r>
              <a:rPr baseline="30000" lang="en" sz="3000">
                <a:solidFill>
                  <a:schemeClr val="dk1"/>
                </a:solidFill>
              </a:rPr>
              <a:t>2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51" name="Shape 251"/>
          <p:cNvCxnSpPr>
            <a:endCxn id="250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2" name="Shape 252"/>
          <p:cNvCxnSpPr>
            <a:stCxn id="250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3" name="Shape 253"/>
          <p:cNvSpPr txBox="1"/>
          <p:nvPr/>
        </p:nvSpPr>
        <p:spPr>
          <a:xfrm>
            <a:off x="2653025" y="25401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5433350" y="25429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320375" y="21991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5080125" y="22093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3621350" y="18651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62" name="Shape 262"/>
          <p:cNvCxnSpPr>
            <a:endCxn id="261" idx="2"/>
          </p:cNvCxnSpPr>
          <p:nvPr/>
        </p:nvCxnSpPr>
        <p:spPr>
          <a:xfrm>
            <a:off x="2291450" y="25717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3" name="Shape 263"/>
          <p:cNvCxnSpPr>
            <a:stCxn id="261" idx="6"/>
          </p:cNvCxnSpPr>
          <p:nvPr/>
        </p:nvCxnSpPr>
        <p:spPr>
          <a:xfrm>
            <a:off x="5034650" y="25717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64" name="Shape 264"/>
          <p:cNvSpPr txBox="1"/>
          <p:nvPr/>
        </p:nvSpPr>
        <p:spPr>
          <a:xfrm>
            <a:off x="1145800" y="2540150"/>
            <a:ext cx="28854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</a:rPr>
              <a:t>1FdtUtvK5vZxwo8jzjzid5EwGAB7paqX4n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976150" y="2542950"/>
            <a:ext cx="2679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highlight>
                  <a:srgbClr val="FFFFFF"/>
                </a:highlight>
              </a:rPr>
              <a:t>128MZKqUsvg2kYJQ5LCVDx8Mdn8xrijzQY</a:t>
            </a:r>
            <a:r>
              <a:rPr lang="en" sz="1000">
                <a:solidFill>
                  <a:srgbClr val="808080"/>
                </a:solidFill>
                <a:highlight>
                  <a:srgbClr val="FFFFFF"/>
                </a:highlight>
              </a:rPr>
              <a:t> 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2320375" y="21991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5080125" y="22093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36 mBTC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Δημόσιες συναλλαγές στο blockchain.info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Ψηφιακό νόμισμα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Επιτρέπει να στέλνουμε χρήματα μέσω Internet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Ο γράφος συναλλαγών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152475"/>
            <a:ext cx="8520600" cy="1047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Οι πληρωμές γίνονται </a:t>
            </a:r>
            <a:r>
              <a:rPr b="1" lang="en"/>
              <a:t>συνδέοντας</a:t>
            </a:r>
            <a:r>
              <a:rPr lang="en"/>
              <a:t> κόμβους συναλλαγών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χρήμα είναι μία </a:t>
            </a:r>
            <a:r>
              <a:rPr b="1" lang="en"/>
              <a:t>αλυσίδα συναλλαγών</a:t>
            </a:r>
          </a:p>
        </p:txBody>
      </p:sp>
      <p:sp>
        <p:nvSpPr>
          <p:cNvPr id="279" name="Shape 279"/>
          <p:cNvSpPr/>
          <p:nvPr/>
        </p:nvSpPr>
        <p:spPr>
          <a:xfrm>
            <a:off x="1831575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80" name="Shape 280"/>
          <p:cNvCxnSpPr>
            <a:endCxn id="279" idx="2"/>
          </p:cNvCxnSpPr>
          <p:nvPr/>
        </p:nvCxnSpPr>
        <p:spPr>
          <a:xfrm>
            <a:off x="501675" y="38383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1" name="Shape 281"/>
          <p:cNvCxnSpPr>
            <a:stCxn id="279" idx="6"/>
          </p:cNvCxnSpPr>
          <p:nvPr/>
        </p:nvCxnSpPr>
        <p:spPr>
          <a:xfrm>
            <a:off x="3244875" y="38383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2" name="Shape 282"/>
          <p:cNvSpPr txBox="1"/>
          <p:nvPr/>
        </p:nvSpPr>
        <p:spPr>
          <a:xfrm>
            <a:off x="863250" y="38067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3643575" y="38095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530600" y="34657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285" name="Shape 285"/>
          <p:cNvSpPr txBox="1"/>
          <p:nvPr/>
        </p:nvSpPr>
        <p:spPr>
          <a:xfrm>
            <a:off x="3290350" y="34759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286" name="Shape 286"/>
          <p:cNvSpPr/>
          <p:nvPr/>
        </p:nvSpPr>
        <p:spPr>
          <a:xfrm>
            <a:off x="4545850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87" name="Shape 287"/>
          <p:cNvCxnSpPr>
            <a:stCxn id="286" idx="6"/>
          </p:cNvCxnSpPr>
          <p:nvPr/>
        </p:nvCxnSpPr>
        <p:spPr>
          <a:xfrm>
            <a:off x="5959150" y="38383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8" name="Shape 288"/>
          <p:cNvSpPr txBox="1"/>
          <p:nvPr/>
        </p:nvSpPr>
        <p:spPr>
          <a:xfrm>
            <a:off x="6129250" y="3809550"/>
            <a:ext cx="818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Charlie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852225" y="34759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290" name="Shape 290"/>
          <p:cNvSpPr/>
          <p:nvPr/>
        </p:nvSpPr>
        <p:spPr>
          <a:xfrm>
            <a:off x="-928175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291" name="Shape 291"/>
          <p:cNvSpPr/>
          <p:nvPr/>
        </p:nvSpPr>
        <p:spPr>
          <a:xfrm>
            <a:off x="7260125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292" name="Shape 292"/>
          <p:cNvCxnSpPr/>
          <p:nvPr/>
        </p:nvCxnSpPr>
        <p:spPr>
          <a:xfrm>
            <a:off x="8652900" y="38290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3" name="Shape 293"/>
          <p:cNvSpPr txBox="1"/>
          <p:nvPr/>
        </p:nvSpPr>
        <p:spPr>
          <a:xfrm>
            <a:off x="8823000" y="3800250"/>
            <a:ext cx="9786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Dionysis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8545975" y="34666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/>
        </p:nvSpPr>
        <p:spPr>
          <a:xfrm>
            <a:off x="530600" y="34657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300" name="Shape 3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Αξόδευτα χρήματα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311700" y="1152475"/>
            <a:ext cx="8520600" cy="103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Τα χρήματα που μπορούν να ξοδευτούν είναι τα </a:t>
            </a:r>
            <a:r>
              <a:rPr b="1" lang="en"/>
              <a:t>αξόδευτα χρήματα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οι </a:t>
            </a:r>
            <a:r>
              <a:rPr b="1" lang="en"/>
              <a:t>εξερχόμενες ακμές χωρίς πέρας</a:t>
            </a:r>
            <a:r>
              <a:rPr lang="en"/>
              <a:t> από συναλλαγές (utxo)</a:t>
            </a:r>
          </a:p>
        </p:txBody>
      </p:sp>
      <p:sp>
        <p:nvSpPr>
          <p:cNvPr id="302" name="Shape 302"/>
          <p:cNvSpPr/>
          <p:nvPr/>
        </p:nvSpPr>
        <p:spPr>
          <a:xfrm>
            <a:off x="1831575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303" name="Shape 303"/>
          <p:cNvCxnSpPr>
            <a:endCxn id="302" idx="2"/>
          </p:cNvCxnSpPr>
          <p:nvPr/>
        </p:nvCxnSpPr>
        <p:spPr>
          <a:xfrm>
            <a:off x="501675" y="38383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4" name="Shape 304"/>
          <p:cNvCxnSpPr>
            <a:stCxn id="302" idx="6"/>
          </p:cNvCxnSpPr>
          <p:nvPr/>
        </p:nvCxnSpPr>
        <p:spPr>
          <a:xfrm>
            <a:off x="3244875" y="38383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05" name="Shape 305"/>
          <p:cNvSpPr txBox="1"/>
          <p:nvPr/>
        </p:nvSpPr>
        <p:spPr>
          <a:xfrm>
            <a:off x="863250" y="38067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3643575" y="38095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290350" y="34759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308" name="Shape 308"/>
          <p:cNvSpPr/>
          <p:nvPr/>
        </p:nvSpPr>
        <p:spPr>
          <a:xfrm>
            <a:off x="4545850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cxnSp>
        <p:nvCxnSpPr>
          <p:cNvPr id="309" name="Shape 309"/>
          <p:cNvCxnSpPr>
            <a:stCxn id="308" idx="6"/>
          </p:cNvCxnSpPr>
          <p:nvPr/>
        </p:nvCxnSpPr>
        <p:spPr>
          <a:xfrm>
            <a:off x="5959150" y="3838350"/>
            <a:ext cx="13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0" name="Shape 310"/>
          <p:cNvSpPr txBox="1"/>
          <p:nvPr/>
        </p:nvSpPr>
        <p:spPr>
          <a:xfrm>
            <a:off x="6129250" y="3809550"/>
            <a:ext cx="818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Charlie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852225" y="34759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312" name="Shape 312"/>
          <p:cNvSpPr/>
          <p:nvPr/>
        </p:nvSpPr>
        <p:spPr>
          <a:xfrm>
            <a:off x="-928175" y="3131700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13" name="Shape 313"/>
          <p:cNvSpPr/>
          <p:nvPr/>
        </p:nvSpPr>
        <p:spPr>
          <a:xfrm>
            <a:off x="6012325" y="3453600"/>
            <a:ext cx="1329900" cy="76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4" name="Shape 314"/>
          <p:cNvCxnSpPr>
            <a:endCxn id="313" idx="0"/>
          </p:cNvCxnSpPr>
          <p:nvPr/>
        </p:nvCxnSpPr>
        <p:spPr>
          <a:xfrm flipH="1">
            <a:off x="6677275" y="2801700"/>
            <a:ext cx="280200" cy="65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5" name="Shape 315"/>
          <p:cNvSpPr txBox="1"/>
          <p:nvPr/>
        </p:nvSpPr>
        <p:spPr>
          <a:xfrm>
            <a:off x="6046775" y="2455200"/>
            <a:ext cx="2517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Unspent transaction output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Πώς ζητάω χρήματα;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Παράγω ένα νέο ιδιωτικό κλειδί, αντίστοιχο δημόσιο, και αντίστοιχη διεύθυνση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σημαντικό να αλλάζουμε διευθύνσεις για λόγους ανωνυμίας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Στέλνω τη διεύθυνση στον πληρωτή</a:t>
            </a:r>
            <a:r>
              <a:rPr lang="en"/>
              <a:t> π.χ. μέσω email, FB, QR code κλπ.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Παρακολουθώ το δίκτυο για κάποια συναλλαγή που με πληρώνει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Ποια χρήματα μου ανήκουν;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Όσα βρίσκονται σε UTXO, δηλαδή είναι ακόμη αξόδευτα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Διαφορετικά έχω μεταβιβάσει την ιδιοκτησία τους σε κάποιον άλλον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Στην εξερχόμενη ακμή αναγράφομαι ως ιδιοκτήτης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Δηλαδή αναγράφεται ένα </a:t>
            </a:r>
            <a:r>
              <a:rPr b="1" lang="en"/>
              <a:t>δημόσιο</a:t>
            </a:r>
            <a:r>
              <a:rPr lang="en"/>
              <a:t> κλειδί για το οποίο κρατώ το ιδιωτικό κλειδί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Πώς ξοδεύω χρήματα;</a:t>
            </a:r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Βρίσκω μία συναλλαγή που έχει UTXO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Βεβαιώνομαι ότι </a:t>
            </a:r>
            <a:r>
              <a:rPr b="1" lang="en"/>
              <a:t>είμαι ο ιδιοκτήτης</a:t>
            </a:r>
            <a:r>
              <a:rPr lang="en"/>
              <a:t> της εξερχόμενης ακμής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Δημιουργώ μία </a:t>
            </a:r>
            <a:r>
              <a:rPr b="1" lang="en"/>
              <a:t>νέα συναλλαγή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Με μία εισερχόμενη και μία εξερχόμενη ακμή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Συνδέω την </a:t>
            </a:r>
            <a:r>
              <a:rPr b="1" lang="en"/>
              <a:t>εισερχόμενη ακμή της νέας</a:t>
            </a:r>
            <a:r>
              <a:rPr lang="en"/>
              <a:t> συναλλαγής με το </a:t>
            </a:r>
            <a:r>
              <a:rPr b="1" lang="en"/>
              <a:t>παλιό UTXO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Πλέον το παλιό utxo δεν είναι πλέον utxo – μόλις ξοδεύτηκε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Αφήνω την εξερχόμενη ακμή της νέας συναλλαγής ασύνδετη (νέο UTXO)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Ονομάζω την </a:t>
            </a:r>
            <a:r>
              <a:rPr b="1" lang="en"/>
              <a:t>αξία</a:t>
            </a:r>
            <a:r>
              <a:rPr lang="en"/>
              <a:t> της νέας εξερχόμενης ακμής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Ονομάζω τον </a:t>
            </a:r>
            <a:r>
              <a:rPr b="1" lang="en"/>
              <a:t>ιδιοκτήτη</a:t>
            </a:r>
            <a:r>
              <a:rPr lang="en"/>
              <a:t> της νέας εξερχόμενης ακμής (δημόσιο κλειδί που προκύπτει από τη διεύθυνση που μου δώθηκε)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/>
        </p:nvSpPr>
        <p:spPr>
          <a:xfrm>
            <a:off x="2554550" y="20857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39" name="Shape 339"/>
          <p:cNvCxnSpPr/>
          <p:nvPr/>
        </p:nvCxnSpPr>
        <p:spPr>
          <a:xfrm>
            <a:off x="2525625" y="24583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0" name="Shape 340"/>
          <p:cNvSpPr txBox="1"/>
          <p:nvPr/>
        </p:nvSpPr>
        <p:spPr>
          <a:xfrm>
            <a:off x="2887200" y="242677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341" name="Shape 341"/>
          <p:cNvSpPr/>
          <p:nvPr/>
        </p:nvSpPr>
        <p:spPr>
          <a:xfrm>
            <a:off x="1095775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/>
        </p:nvSpPr>
        <p:spPr>
          <a:xfrm>
            <a:off x="2554550" y="20857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47" name="Shape 347"/>
          <p:cNvCxnSpPr/>
          <p:nvPr/>
        </p:nvCxnSpPr>
        <p:spPr>
          <a:xfrm>
            <a:off x="2525625" y="24583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48" name="Shape 348"/>
          <p:cNvSpPr txBox="1"/>
          <p:nvPr/>
        </p:nvSpPr>
        <p:spPr>
          <a:xfrm>
            <a:off x="2887200" y="242677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349" name="Shape 349"/>
          <p:cNvSpPr/>
          <p:nvPr/>
        </p:nvSpPr>
        <p:spPr>
          <a:xfrm>
            <a:off x="1095775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50" name="Shape 350"/>
          <p:cNvSpPr/>
          <p:nvPr/>
        </p:nvSpPr>
        <p:spPr>
          <a:xfrm>
            <a:off x="2522900" y="2104300"/>
            <a:ext cx="1329900" cy="76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51" name="Shape 351"/>
          <p:cNvCxnSpPr>
            <a:endCxn id="350" idx="0"/>
          </p:cNvCxnSpPr>
          <p:nvPr/>
        </p:nvCxnSpPr>
        <p:spPr>
          <a:xfrm flipH="1">
            <a:off x="3187850" y="1452400"/>
            <a:ext cx="280200" cy="65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2" name="Shape 352"/>
          <p:cNvSpPr txBox="1"/>
          <p:nvPr/>
        </p:nvSpPr>
        <p:spPr>
          <a:xfrm>
            <a:off x="3213400" y="1129050"/>
            <a:ext cx="596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utxo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/>
        </p:nvSpPr>
        <p:spPr>
          <a:xfrm>
            <a:off x="2554550" y="20857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58" name="Shape 358"/>
          <p:cNvCxnSpPr/>
          <p:nvPr/>
        </p:nvCxnSpPr>
        <p:spPr>
          <a:xfrm>
            <a:off x="2525625" y="24583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59" name="Shape 359"/>
          <p:cNvSpPr txBox="1"/>
          <p:nvPr/>
        </p:nvSpPr>
        <p:spPr>
          <a:xfrm>
            <a:off x="2887200" y="242677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360" name="Shape 360"/>
          <p:cNvSpPr/>
          <p:nvPr/>
        </p:nvSpPr>
        <p:spPr>
          <a:xfrm>
            <a:off x="1095775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61" name="Shape 361"/>
          <p:cNvSpPr/>
          <p:nvPr/>
        </p:nvSpPr>
        <p:spPr>
          <a:xfrm>
            <a:off x="4509900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/>
        </p:nvSpPr>
        <p:spPr>
          <a:xfrm>
            <a:off x="2554550" y="20857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67" name="Shape 367"/>
          <p:cNvCxnSpPr/>
          <p:nvPr/>
        </p:nvCxnSpPr>
        <p:spPr>
          <a:xfrm>
            <a:off x="2525625" y="245837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68" name="Shape 368"/>
          <p:cNvSpPr txBox="1"/>
          <p:nvPr/>
        </p:nvSpPr>
        <p:spPr>
          <a:xfrm>
            <a:off x="2887200" y="242677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369" name="Shape 369"/>
          <p:cNvSpPr/>
          <p:nvPr/>
        </p:nvSpPr>
        <p:spPr>
          <a:xfrm>
            <a:off x="1095775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70" name="Shape 370"/>
          <p:cNvSpPr/>
          <p:nvPr/>
        </p:nvSpPr>
        <p:spPr>
          <a:xfrm>
            <a:off x="4509900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5952125" y="208296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72" name="Shape 372"/>
          <p:cNvCxnSpPr/>
          <p:nvPr/>
        </p:nvCxnSpPr>
        <p:spPr>
          <a:xfrm>
            <a:off x="5923200" y="2455587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3" name="Shape 373"/>
          <p:cNvSpPr txBox="1"/>
          <p:nvPr/>
        </p:nvSpPr>
        <p:spPr>
          <a:xfrm>
            <a:off x="6284775" y="242398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/>
        </p:nvSpPr>
        <p:spPr>
          <a:xfrm>
            <a:off x="2554550" y="20857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79" name="Shape 379"/>
          <p:cNvCxnSpPr>
            <a:endCxn id="380" idx="2"/>
          </p:cNvCxnSpPr>
          <p:nvPr/>
        </p:nvCxnSpPr>
        <p:spPr>
          <a:xfrm>
            <a:off x="2525700" y="2458375"/>
            <a:ext cx="198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1" name="Shape 381"/>
          <p:cNvSpPr txBox="1"/>
          <p:nvPr/>
        </p:nvSpPr>
        <p:spPr>
          <a:xfrm>
            <a:off x="2887200" y="242677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382" name="Shape 382"/>
          <p:cNvSpPr/>
          <p:nvPr/>
        </p:nvSpPr>
        <p:spPr>
          <a:xfrm>
            <a:off x="1095775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80" name="Shape 380"/>
          <p:cNvSpPr/>
          <p:nvPr/>
        </p:nvSpPr>
        <p:spPr>
          <a:xfrm>
            <a:off x="4509900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5952125" y="208296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5923200" y="2455587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5" name="Shape 385"/>
          <p:cNvSpPr txBox="1"/>
          <p:nvPr/>
        </p:nvSpPr>
        <p:spPr>
          <a:xfrm>
            <a:off x="6284775" y="242398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386" name="Shape 386"/>
          <p:cNvSpPr/>
          <p:nvPr/>
        </p:nvSpPr>
        <p:spPr>
          <a:xfrm>
            <a:off x="2522900" y="2104300"/>
            <a:ext cx="1329900" cy="769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7" name="Shape 387"/>
          <p:cNvCxnSpPr>
            <a:endCxn id="386" idx="0"/>
          </p:cNvCxnSpPr>
          <p:nvPr/>
        </p:nvCxnSpPr>
        <p:spPr>
          <a:xfrm flipH="1">
            <a:off x="3187850" y="1452400"/>
            <a:ext cx="280200" cy="651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8" name="Shape 388"/>
          <p:cNvSpPr txBox="1"/>
          <p:nvPr/>
        </p:nvSpPr>
        <p:spPr>
          <a:xfrm>
            <a:off x="2709750" y="1129050"/>
            <a:ext cx="183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όχι πλέον utxo</a:t>
            </a:r>
          </a:p>
        </p:txBody>
      </p:sp>
      <p:sp>
        <p:nvSpPr>
          <p:cNvPr id="389" name="Shape 389"/>
          <p:cNvSpPr/>
          <p:nvPr/>
        </p:nvSpPr>
        <p:spPr>
          <a:xfrm>
            <a:off x="5987200" y="2028100"/>
            <a:ext cx="1329900" cy="7695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90" name="Shape 390"/>
          <p:cNvCxnSpPr>
            <a:endCxn id="389" idx="0"/>
          </p:cNvCxnSpPr>
          <p:nvPr/>
        </p:nvCxnSpPr>
        <p:spPr>
          <a:xfrm flipH="1">
            <a:off x="6652150" y="1376200"/>
            <a:ext cx="280200" cy="6519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91" name="Shape 391"/>
          <p:cNvSpPr txBox="1"/>
          <p:nvPr/>
        </p:nvSpPr>
        <p:spPr>
          <a:xfrm>
            <a:off x="6478850" y="1052850"/>
            <a:ext cx="18336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A86E8"/>
                </a:solidFill>
              </a:rPr>
              <a:t>νέο utxo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Πλεονεκτήματα του bitcoin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Άμεση μεταφορά χρημάτων (&lt; 1 sec)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Αντί 1 - 2 ημερών για τοπικές τραπεζικές συναλλαγές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ή 20 ημερών για διεθνείς τραπεζικές συναλλαγές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Γρήγορη διασφάλιση συναλλαγών (10 min)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Αντί για 3 μήνες για διεθνείς τραπεζικές συναλλαγές ή PayPal (chargebacks)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Ασφάλεια μέσω κρυπτογραφικών και μαθηματικών ιδιοτήτων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Αντί για ασφάλεια παραχάραξης μέσω χημικών / φυσικών ιδιοτήτων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Πολύ</a:t>
            </a:r>
            <a:r>
              <a:rPr lang="en"/>
              <a:t> μικρότερες χρεώσεις (~ €0.01 / συναλλαγή ανεξαρτήτως ποσού)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Αντί για </a:t>
            </a:r>
            <a:r>
              <a:rPr b="1" lang="en"/>
              <a:t>€5</a:t>
            </a:r>
            <a:r>
              <a:rPr lang="en"/>
              <a:t> χρέωση </a:t>
            </a:r>
            <a:r>
              <a:rPr b="1" lang="en"/>
              <a:t>ανά</a:t>
            </a:r>
            <a:r>
              <a:rPr lang="en"/>
              <a:t> </a:t>
            </a:r>
            <a:r>
              <a:rPr b="1" lang="en"/>
              <a:t>€50</a:t>
            </a:r>
            <a:r>
              <a:rPr lang="en"/>
              <a:t> μεταφοράς στην ίδια χώρα της Western Union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Αντί για </a:t>
            </a:r>
            <a:r>
              <a:rPr b="1" lang="en"/>
              <a:t>€15 + min(€300, max(€15, 0.25% * amount))</a:t>
            </a:r>
            <a:r>
              <a:rPr lang="en"/>
              <a:t> από την Τράπεζα Πειραιώς για ξένες χώρες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Απόδειξη ιδιοκτησίας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Yπογράφω ψηφιακά το UTXO που θέλω να ξοδέψω μαζί με τις πληροφορίες της νέας συναλλαγής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Αυτό εγγυάται ότι είμαι ο πραγματικός ιδιοκτήτης του UTXO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νέα συναλλαγή πρέπει να περιλαμβάνεται στην υπογραφή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Έτσι εγγυώμαι ότι αδειοδοτώ τον </a:t>
            </a:r>
            <a:r>
              <a:rPr b="1" lang="en"/>
              <a:t>νέο ιδιοκτήτη</a:t>
            </a:r>
            <a:r>
              <a:rPr lang="en"/>
              <a:t> και η υπογραφή μου</a:t>
            </a:r>
            <a:r>
              <a:rPr b="1" lang="en"/>
              <a:t> δεν μπορεί να παραχαραχθεί</a:t>
            </a:r>
            <a:r>
              <a:rPr lang="en"/>
              <a:t> προς λάθος ιδιοκτήτη με απλή αντιγραφή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/>
        </p:nvSpPr>
        <p:spPr>
          <a:xfrm>
            <a:off x="2554550" y="208575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403" name="Shape 403"/>
          <p:cNvCxnSpPr>
            <a:endCxn id="404" idx="2"/>
          </p:cNvCxnSpPr>
          <p:nvPr/>
        </p:nvCxnSpPr>
        <p:spPr>
          <a:xfrm>
            <a:off x="2525700" y="2458375"/>
            <a:ext cx="198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5" name="Shape 405"/>
          <p:cNvSpPr txBox="1"/>
          <p:nvPr/>
        </p:nvSpPr>
        <p:spPr>
          <a:xfrm>
            <a:off x="2887200" y="242677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06" name="Shape 406"/>
          <p:cNvSpPr/>
          <p:nvPr/>
        </p:nvSpPr>
        <p:spPr>
          <a:xfrm>
            <a:off x="1095775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404" name="Shape 404"/>
          <p:cNvSpPr/>
          <p:nvPr/>
        </p:nvSpPr>
        <p:spPr>
          <a:xfrm>
            <a:off x="4509900" y="1751725"/>
            <a:ext cx="1413300" cy="1413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tx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5952125" y="208296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5923200" y="2455587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9" name="Shape 409"/>
          <p:cNvSpPr txBox="1"/>
          <p:nvPr/>
        </p:nvSpPr>
        <p:spPr>
          <a:xfrm>
            <a:off x="6284775" y="242398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sp>
        <p:nvSpPr>
          <p:cNvPr id="410" name="Shape 410"/>
          <p:cNvSpPr/>
          <p:nvPr/>
        </p:nvSpPr>
        <p:spPr>
          <a:xfrm>
            <a:off x="3721725" y="1376200"/>
            <a:ext cx="3746700" cy="229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1" name="Shape 411"/>
          <p:cNvCxnSpPr/>
          <p:nvPr/>
        </p:nvCxnSpPr>
        <p:spPr>
          <a:xfrm>
            <a:off x="3679900" y="761075"/>
            <a:ext cx="549900" cy="99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2" name="Shape 412"/>
          <p:cNvSpPr txBox="1"/>
          <p:nvPr/>
        </p:nvSpPr>
        <p:spPr>
          <a:xfrm>
            <a:off x="2887200" y="326175"/>
            <a:ext cx="19842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η Alice υπογράφει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75" y="98050"/>
            <a:ext cx="7811425" cy="484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Transaction broadcasting</a:t>
            </a:r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Broadcast</a:t>
            </a:r>
            <a:r>
              <a:rPr lang="en"/>
              <a:t>: Όταν δημιουργώ μία συναλλαγή, την στέλνω σε όλους μου τους γείτονες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Relay</a:t>
            </a:r>
            <a:r>
              <a:rPr lang="en"/>
              <a:t>: Οι γείτονες την στέλνουν στους δικούς τους υπό την προϋπόθεση ότι η συναλλαγή είναι έγκυρη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Σε λίγο χρόνο, όλο το δίκτυο μαθαίνει για τη συναλλαγή μου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Μία συναλλαγή - πολλές είσοδοι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Έχω λάβει χρήματα με πολλές συναλλαγές (πολλαπλά UTXOs μου ανήκουν)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Θέλω να ξοδέψω όλα τα χρήματα μαζί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Δημιουργώ μία συναλλαγή με πολλές εισόδους και μία έξοδο</a:t>
            </a:r>
          </a:p>
        </p:txBody>
      </p:sp>
      <p:sp>
        <p:nvSpPr>
          <p:cNvPr id="430" name="Shape 430"/>
          <p:cNvSpPr txBox="1"/>
          <p:nvPr/>
        </p:nvSpPr>
        <p:spPr>
          <a:xfrm>
            <a:off x="1918950" y="23153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431" name="Shape 431"/>
          <p:cNvCxnSpPr/>
          <p:nvPr/>
        </p:nvCxnSpPr>
        <p:spPr>
          <a:xfrm>
            <a:off x="1890025" y="268792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2" name="Shape 432"/>
          <p:cNvSpPr txBox="1"/>
          <p:nvPr/>
        </p:nvSpPr>
        <p:spPr>
          <a:xfrm>
            <a:off x="2251600" y="265632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33" name="Shape 433"/>
          <p:cNvSpPr/>
          <p:nvPr/>
        </p:nvSpPr>
        <p:spPr>
          <a:xfrm>
            <a:off x="1480225" y="24830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34" name="Shape 434"/>
          <p:cNvSpPr txBox="1"/>
          <p:nvPr/>
        </p:nvSpPr>
        <p:spPr>
          <a:xfrm>
            <a:off x="1918950" y="32185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 BTC</a:t>
            </a:r>
          </a:p>
        </p:txBody>
      </p:sp>
      <p:cxnSp>
        <p:nvCxnSpPr>
          <p:cNvPr id="435" name="Shape 435"/>
          <p:cNvCxnSpPr/>
          <p:nvPr/>
        </p:nvCxnSpPr>
        <p:spPr>
          <a:xfrm>
            <a:off x="1890025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6" name="Shape 436"/>
          <p:cNvSpPr txBox="1"/>
          <p:nvPr/>
        </p:nvSpPr>
        <p:spPr>
          <a:xfrm>
            <a:off x="2251600" y="35595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37" name="Shape 437"/>
          <p:cNvSpPr/>
          <p:nvPr/>
        </p:nvSpPr>
        <p:spPr>
          <a:xfrm>
            <a:off x="1480225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38" name="Shape 438"/>
          <p:cNvSpPr txBox="1"/>
          <p:nvPr/>
        </p:nvSpPr>
        <p:spPr>
          <a:xfrm>
            <a:off x="1918950" y="41097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1.5 BTC</a:t>
            </a:r>
          </a:p>
        </p:txBody>
      </p:sp>
      <p:cxnSp>
        <p:nvCxnSpPr>
          <p:cNvPr id="439" name="Shape 439"/>
          <p:cNvCxnSpPr/>
          <p:nvPr/>
        </p:nvCxnSpPr>
        <p:spPr>
          <a:xfrm>
            <a:off x="1890025" y="448232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40" name="Shape 440"/>
          <p:cNvSpPr txBox="1"/>
          <p:nvPr/>
        </p:nvSpPr>
        <p:spPr>
          <a:xfrm>
            <a:off x="2251600" y="445072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41" name="Shape 441"/>
          <p:cNvSpPr/>
          <p:nvPr/>
        </p:nvSpPr>
        <p:spPr>
          <a:xfrm>
            <a:off x="1480225" y="42774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42" name="Shape 442"/>
          <p:cNvSpPr/>
          <p:nvPr/>
        </p:nvSpPr>
        <p:spPr>
          <a:xfrm>
            <a:off x="4576550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443" name="Shape 443"/>
          <p:cNvCxnSpPr>
            <a:endCxn id="442" idx="1"/>
          </p:cNvCxnSpPr>
          <p:nvPr/>
        </p:nvCxnSpPr>
        <p:spPr>
          <a:xfrm>
            <a:off x="3228363" y="2692963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4" name="Shape 444"/>
          <p:cNvCxnSpPr/>
          <p:nvPr/>
        </p:nvCxnSpPr>
        <p:spPr>
          <a:xfrm>
            <a:off x="321055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45" name="Shape 445"/>
          <p:cNvCxnSpPr>
            <a:endCxn id="442" idx="3"/>
          </p:cNvCxnSpPr>
          <p:nvPr/>
        </p:nvCxnSpPr>
        <p:spPr>
          <a:xfrm flipH="1" rot="10800000">
            <a:off x="3228363" y="3736036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46" name="Shape 446"/>
          <p:cNvSpPr txBox="1"/>
          <p:nvPr/>
        </p:nvSpPr>
        <p:spPr>
          <a:xfrm>
            <a:off x="4919150" y="32213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4.5 BTC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5328000" y="35623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  <p:cxnSp>
        <p:nvCxnSpPr>
          <p:cNvPr id="448" name="Shape 448"/>
          <p:cNvCxnSpPr/>
          <p:nvPr/>
        </p:nvCxnSpPr>
        <p:spPr>
          <a:xfrm>
            <a:off x="501015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Μία συναλλαγή - πολλές είσοδοι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Επίσης χρήσιμο αν θέλω να συνδυάσω τα χρήματά μου σε μία διεύθυνση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Ενώνω τα UTXOs μου μέσω μίας συναλλαγής προς τον εαυτό μου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1918950" y="23153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cxnSp>
        <p:nvCxnSpPr>
          <p:cNvPr id="456" name="Shape 456"/>
          <p:cNvCxnSpPr/>
          <p:nvPr/>
        </p:nvCxnSpPr>
        <p:spPr>
          <a:xfrm>
            <a:off x="1890025" y="268792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7" name="Shape 457"/>
          <p:cNvSpPr txBox="1"/>
          <p:nvPr/>
        </p:nvSpPr>
        <p:spPr>
          <a:xfrm>
            <a:off x="2251600" y="265632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58" name="Shape 458"/>
          <p:cNvSpPr/>
          <p:nvPr/>
        </p:nvSpPr>
        <p:spPr>
          <a:xfrm>
            <a:off x="1480225" y="24830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59" name="Shape 459"/>
          <p:cNvSpPr txBox="1"/>
          <p:nvPr/>
        </p:nvSpPr>
        <p:spPr>
          <a:xfrm>
            <a:off x="1918950" y="32185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 BTC</a:t>
            </a:r>
          </a:p>
        </p:txBody>
      </p:sp>
      <p:cxnSp>
        <p:nvCxnSpPr>
          <p:cNvPr id="460" name="Shape 460"/>
          <p:cNvCxnSpPr/>
          <p:nvPr/>
        </p:nvCxnSpPr>
        <p:spPr>
          <a:xfrm>
            <a:off x="1890025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1" name="Shape 461"/>
          <p:cNvSpPr txBox="1"/>
          <p:nvPr/>
        </p:nvSpPr>
        <p:spPr>
          <a:xfrm>
            <a:off x="2251600" y="35595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62" name="Shape 462"/>
          <p:cNvSpPr/>
          <p:nvPr/>
        </p:nvSpPr>
        <p:spPr>
          <a:xfrm>
            <a:off x="1480225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63" name="Shape 463"/>
          <p:cNvSpPr txBox="1"/>
          <p:nvPr/>
        </p:nvSpPr>
        <p:spPr>
          <a:xfrm>
            <a:off x="1918950" y="41097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1.5 BTC</a:t>
            </a:r>
          </a:p>
        </p:txBody>
      </p:sp>
      <p:cxnSp>
        <p:nvCxnSpPr>
          <p:cNvPr id="464" name="Shape 464"/>
          <p:cNvCxnSpPr/>
          <p:nvPr/>
        </p:nvCxnSpPr>
        <p:spPr>
          <a:xfrm>
            <a:off x="1890025" y="448232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5" name="Shape 465"/>
          <p:cNvSpPr txBox="1"/>
          <p:nvPr/>
        </p:nvSpPr>
        <p:spPr>
          <a:xfrm>
            <a:off x="2251600" y="445072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66" name="Shape 466"/>
          <p:cNvSpPr/>
          <p:nvPr/>
        </p:nvSpPr>
        <p:spPr>
          <a:xfrm>
            <a:off x="1480225" y="42774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467" name="Shape 467"/>
          <p:cNvSpPr/>
          <p:nvPr/>
        </p:nvSpPr>
        <p:spPr>
          <a:xfrm>
            <a:off x="4576550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468" name="Shape 468"/>
          <p:cNvCxnSpPr>
            <a:endCxn id="467" idx="1"/>
          </p:cNvCxnSpPr>
          <p:nvPr/>
        </p:nvCxnSpPr>
        <p:spPr>
          <a:xfrm>
            <a:off x="3228363" y="2692963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69" name="Shape 469"/>
          <p:cNvCxnSpPr/>
          <p:nvPr/>
        </p:nvCxnSpPr>
        <p:spPr>
          <a:xfrm>
            <a:off x="321055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70" name="Shape 470"/>
          <p:cNvCxnSpPr>
            <a:endCxn id="467" idx="3"/>
          </p:cNvCxnSpPr>
          <p:nvPr/>
        </p:nvCxnSpPr>
        <p:spPr>
          <a:xfrm flipH="1" rot="10800000">
            <a:off x="3228363" y="3736036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71" name="Shape 471"/>
          <p:cNvSpPr txBox="1"/>
          <p:nvPr/>
        </p:nvSpPr>
        <p:spPr>
          <a:xfrm>
            <a:off x="4919150" y="32213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4.5 BTC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x="5328000" y="35623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cxnSp>
        <p:nvCxnSpPr>
          <p:cNvPr id="473" name="Shape 473"/>
          <p:cNvCxnSpPr/>
          <p:nvPr/>
        </p:nvCxnSpPr>
        <p:spPr>
          <a:xfrm>
            <a:off x="501015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/>
        </p:nvSpPr>
        <p:spPr>
          <a:xfrm>
            <a:off x="4939762" y="3234798"/>
            <a:ext cx="12555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0.5 BTC</a:t>
            </a:r>
          </a:p>
        </p:txBody>
      </p:sp>
      <p:sp>
        <p:nvSpPr>
          <p:cNvPr id="479" name="Shape 4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Μία συναλλαγή - πολλές έξοδοι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Έχω μία συναλλαγή με πολλά χρήματα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Θέλω να τα “σπάσω” σε υποδιαιρέσεις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Φτιάχνω μία συναλλαγή με μία είσοδο και πολλές εξόδους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1918950" y="32185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 BTC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2251600" y="35595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83" name="Shape 483"/>
          <p:cNvSpPr/>
          <p:nvPr/>
        </p:nvSpPr>
        <p:spPr>
          <a:xfrm>
            <a:off x="1480225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484" name="Shape 484"/>
          <p:cNvCxnSpPr/>
          <p:nvPr/>
        </p:nvCxnSpPr>
        <p:spPr>
          <a:xfrm>
            <a:off x="188170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85" name="Shape 485"/>
          <p:cNvCxnSpPr/>
          <p:nvPr/>
        </p:nvCxnSpPr>
        <p:spPr>
          <a:xfrm>
            <a:off x="3529900" y="3732725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6" name="Shape 486"/>
          <p:cNvCxnSpPr/>
          <p:nvPr/>
        </p:nvCxnSpPr>
        <p:spPr>
          <a:xfrm>
            <a:off x="3569050" y="3582786"/>
            <a:ext cx="26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87" name="Shape 487"/>
          <p:cNvCxnSpPr/>
          <p:nvPr/>
        </p:nvCxnSpPr>
        <p:spPr>
          <a:xfrm flipH="1" rot="10800000">
            <a:off x="3490738" y="2702886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8" name="Shape 488"/>
          <p:cNvSpPr/>
          <p:nvPr/>
        </p:nvSpPr>
        <p:spPr>
          <a:xfrm>
            <a:off x="3204950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489" name="Shape 489"/>
          <p:cNvCxnSpPr/>
          <p:nvPr/>
        </p:nvCxnSpPr>
        <p:spPr>
          <a:xfrm>
            <a:off x="4898950" y="26939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90" name="Shape 490"/>
          <p:cNvCxnSpPr/>
          <p:nvPr/>
        </p:nvCxnSpPr>
        <p:spPr>
          <a:xfrm>
            <a:off x="4934425" y="4488350"/>
            <a:ext cx="12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91" name="Shape 491"/>
          <p:cNvSpPr txBox="1"/>
          <p:nvPr/>
        </p:nvSpPr>
        <p:spPr>
          <a:xfrm>
            <a:off x="5274275" y="4502350"/>
            <a:ext cx="59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5289187" y="3559550"/>
            <a:ext cx="59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5331912" y="2655775"/>
            <a:ext cx="59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5002075" y="22962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4975137" y="412877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0.5 BTC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4939762" y="3234798"/>
            <a:ext cx="1255500" cy="40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0.5 BTC</a:t>
            </a:r>
          </a:p>
        </p:txBody>
      </p:sp>
      <p:sp>
        <p:nvSpPr>
          <p:cNvPr id="501" name="Shape 5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Μία συναλλαγή - πολλές έξοδοι</a:t>
            </a:r>
          </a:p>
        </p:txBody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Μπορώ να το χρησιμοποιήσω για να κάνω πολλαπλές πληρωμές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1918950" y="32185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 BTC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2175309" y="3559550"/>
            <a:ext cx="8217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Μισθός</a:t>
            </a:r>
          </a:p>
        </p:txBody>
      </p:sp>
      <p:sp>
        <p:nvSpPr>
          <p:cNvPr id="505" name="Shape 505"/>
          <p:cNvSpPr/>
          <p:nvPr/>
        </p:nvSpPr>
        <p:spPr>
          <a:xfrm>
            <a:off x="1480225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06" name="Shape 506"/>
          <p:cNvCxnSpPr/>
          <p:nvPr/>
        </p:nvCxnSpPr>
        <p:spPr>
          <a:xfrm>
            <a:off x="188170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7" name="Shape 507"/>
          <p:cNvCxnSpPr/>
          <p:nvPr/>
        </p:nvCxnSpPr>
        <p:spPr>
          <a:xfrm>
            <a:off x="3529900" y="3732725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08" name="Shape 508"/>
          <p:cNvCxnSpPr/>
          <p:nvPr/>
        </p:nvCxnSpPr>
        <p:spPr>
          <a:xfrm>
            <a:off x="3569050" y="3582786"/>
            <a:ext cx="261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09" name="Shape 509"/>
          <p:cNvCxnSpPr/>
          <p:nvPr/>
        </p:nvCxnSpPr>
        <p:spPr>
          <a:xfrm flipH="1" rot="10800000">
            <a:off x="3490738" y="2702886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10" name="Shape 510"/>
          <p:cNvSpPr/>
          <p:nvPr/>
        </p:nvSpPr>
        <p:spPr>
          <a:xfrm>
            <a:off x="3204950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11" name="Shape 511"/>
          <p:cNvCxnSpPr/>
          <p:nvPr/>
        </p:nvCxnSpPr>
        <p:spPr>
          <a:xfrm>
            <a:off x="4898950" y="26939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12" name="Shape 512"/>
          <p:cNvCxnSpPr/>
          <p:nvPr/>
        </p:nvCxnSpPr>
        <p:spPr>
          <a:xfrm>
            <a:off x="4934425" y="4488350"/>
            <a:ext cx="12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13" name="Shape 513"/>
          <p:cNvSpPr txBox="1"/>
          <p:nvPr/>
        </p:nvSpPr>
        <p:spPr>
          <a:xfrm>
            <a:off x="5274275" y="4502350"/>
            <a:ext cx="59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ΟΤΕ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5279178" y="3559550"/>
            <a:ext cx="7581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ΔΕΗ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5245544" y="2706950"/>
            <a:ext cx="1542899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Ενοίκιο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4976055" y="22962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4975137" y="412877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0.5 BTC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...ή για μία μικρή πληρωμή και να κρατήσω τα </a:t>
            </a:r>
            <a:r>
              <a:rPr b="1" lang="en"/>
              <a:t>ρέστα (change)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 ρέστα τα δίνω εγώ στον εαυτό μου ως utxo, δεν περιμένω από τον πωλητή</a:t>
            </a:r>
          </a:p>
        </p:txBody>
      </p:sp>
      <p:sp>
        <p:nvSpPr>
          <p:cNvPr id="523" name="Shape 5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Μία συναλλαγή - πολλές έξοδοι</a:t>
            </a:r>
          </a:p>
        </p:txBody>
      </p:sp>
      <p:sp>
        <p:nvSpPr>
          <p:cNvPr id="524" name="Shape 524"/>
          <p:cNvSpPr txBox="1"/>
          <p:nvPr/>
        </p:nvSpPr>
        <p:spPr>
          <a:xfrm>
            <a:off x="1918950" y="321852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 BTC</a:t>
            </a:r>
          </a:p>
        </p:txBody>
      </p:sp>
      <p:sp>
        <p:nvSpPr>
          <p:cNvPr id="525" name="Shape 525"/>
          <p:cNvSpPr txBox="1"/>
          <p:nvPr/>
        </p:nvSpPr>
        <p:spPr>
          <a:xfrm>
            <a:off x="2251600" y="355955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526" name="Shape 526"/>
          <p:cNvSpPr/>
          <p:nvPr/>
        </p:nvSpPr>
        <p:spPr>
          <a:xfrm>
            <a:off x="1480225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27" name="Shape 527"/>
          <p:cNvCxnSpPr/>
          <p:nvPr/>
        </p:nvCxnSpPr>
        <p:spPr>
          <a:xfrm>
            <a:off x="1881700" y="35911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28" name="Shape 528"/>
          <p:cNvCxnSpPr/>
          <p:nvPr/>
        </p:nvCxnSpPr>
        <p:spPr>
          <a:xfrm>
            <a:off x="3529900" y="3732725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29" name="Shape 529"/>
          <p:cNvCxnSpPr/>
          <p:nvPr/>
        </p:nvCxnSpPr>
        <p:spPr>
          <a:xfrm flipH="1" rot="10800000">
            <a:off x="3490738" y="2702886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30" name="Shape 530"/>
          <p:cNvSpPr/>
          <p:nvPr/>
        </p:nvSpPr>
        <p:spPr>
          <a:xfrm>
            <a:off x="3204950" y="338625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531" name="Shape 531"/>
          <p:cNvCxnSpPr/>
          <p:nvPr/>
        </p:nvCxnSpPr>
        <p:spPr>
          <a:xfrm>
            <a:off x="4898950" y="2693950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32" name="Shape 532"/>
          <p:cNvCxnSpPr/>
          <p:nvPr/>
        </p:nvCxnSpPr>
        <p:spPr>
          <a:xfrm>
            <a:off x="4934425" y="4488350"/>
            <a:ext cx="1294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33" name="Shape 533"/>
          <p:cNvSpPr txBox="1"/>
          <p:nvPr/>
        </p:nvSpPr>
        <p:spPr>
          <a:xfrm>
            <a:off x="5274275" y="4502350"/>
            <a:ext cx="5958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5179544" y="2655775"/>
            <a:ext cx="1542899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Καφές</a:t>
            </a:r>
          </a:p>
        </p:txBody>
      </p:sp>
      <p:sp>
        <p:nvSpPr>
          <p:cNvPr id="535" name="Shape 535"/>
          <p:cNvSpPr txBox="1"/>
          <p:nvPr/>
        </p:nvSpPr>
        <p:spPr>
          <a:xfrm>
            <a:off x="4976055" y="22962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0.008 BTC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4975137" y="412877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1.992 BTC</a:t>
            </a:r>
          </a:p>
        </p:txBody>
      </p:sp>
      <p:sp>
        <p:nvSpPr>
          <p:cNvPr id="537" name="Shape 537"/>
          <p:cNvSpPr/>
          <p:nvPr/>
        </p:nvSpPr>
        <p:spPr>
          <a:xfrm>
            <a:off x="4859150" y="4064625"/>
            <a:ext cx="1542900" cy="911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8" name="Shape 538"/>
          <p:cNvCxnSpPr/>
          <p:nvPr/>
        </p:nvCxnSpPr>
        <p:spPr>
          <a:xfrm flipH="1">
            <a:off x="5979925" y="3688275"/>
            <a:ext cx="326100" cy="39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39" name="Shape 539"/>
          <p:cNvSpPr txBox="1"/>
          <p:nvPr/>
        </p:nvSpPr>
        <p:spPr>
          <a:xfrm>
            <a:off x="6063500" y="3323175"/>
            <a:ext cx="69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Ρέστα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Αρχή διατήρησης του Kirchhoff</a:t>
            </a:r>
          </a:p>
        </p:txBody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2676300" y="1963725"/>
            <a:ext cx="3429000" cy="17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∀ tx 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∈ txs: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3600">
                <a:solidFill>
                  <a:schemeClr val="dk1"/>
                </a:solidFill>
                <a:highlight>
                  <a:srgbClr val="FFFFFF"/>
                </a:highlight>
              </a:rPr>
              <a:t> Σ  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w(i)    </a:t>
            </a:r>
            <a:r>
              <a:rPr lang="en" sz="2800">
                <a:solidFill>
                  <a:schemeClr val="dk1"/>
                </a:solidFill>
              </a:rPr>
              <a:t>≥   </a:t>
            </a:r>
            <a:r>
              <a:rPr lang="en" sz="3600">
                <a:solidFill>
                  <a:schemeClr val="dk1"/>
                </a:solidFill>
                <a:highlight>
                  <a:srgbClr val="FFFFFF"/>
                </a:highlight>
              </a:rPr>
              <a:t>Σ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 w(o)</a:t>
            </a:r>
            <a:b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i ∈ in(tx)                            o ∈ out(tx)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075"/>
            <a:ext cx="9144000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Αρχή διατήρησης του Kirchhoff</a:t>
            </a:r>
          </a:p>
        </p:txBody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2676300" y="1963725"/>
            <a:ext cx="3429000" cy="179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solidFill>
                  <a:schemeClr val="dk1"/>
                </a:solidFill>
              </a:rPr>
              <a:t>∀ tx 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∈ txs: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3600">
                <a:solidFill>
                  <a:schemeClr val="dk1"/>
                </a:solidFill>
                <a:highlight>
                  <a:srgbClr val="FFFFFF"/>
                </a:highlight>
              </a:rPr>
              <a:t> Σ  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w(i)    </a:t>
            </a:r>
            <a:r>
              <a:rPr lang="en" sz="2800">
                <a:solidFill>
                  <a:schemeClr val="dk1"/>
                </a:solidFill>
              </a:rPr>
              <a:t>≥   </a:t>
            </a:r>
            <a:r>
              <a:rPr lang="en" sz="3600">
                <a:solidFill>
                  <a:schemeClr val="dk1"/>
                </a:solidFill>
                <a:highlight>
                  <a:srgbClr val="FFFFFF"/>
                </a:highlight>
              </a:rPr>
              <a:t>Σ</a:t>
            </a:r>
            <a: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  <a:t> w(o)</a:t>
            </a:r>
            <a:br>
              <a:rPr lang="en" sz="27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i ∈ in(tx)                            o ∈ out(tx)</a:t>
            </a:r>
          </a:p>
        </p:txBody>
      </p:sp>
      <p:sp>
        <p:nvSpPr>
          <p:cNvPr id="552" name="Shape 552"/>
          <p:cNvSpPr/>
          <p:nvPr/>
        </p:nvSpPr>
        <p:spPr>
          <a:xfrm>
            <a:off x="3638100" y="2032000"/>
            <a:ext cx="685800" cy="572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3" name="Shape 553"/>
          <p:cNvCxnSpPr/>
          <p:nvPr/>
        </p:nvCxnSpPr>
        <p:spPr>
          <a:xfrm flipH="1">
            <a:off x="4190175" y="1697525"/>
            <a:ext cx="326100" cy="393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4" name="Shape 554"/>
          <p:cNvSpPr txBox="1"/>
          <p:nvPr/>
        </p:nvSpPr>
        <p:spPr>
          <a:xfrm>
            <a:off x="4315525" y="1413425"/>
            <a:ext cx="3002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Όλες οι συναλλαγές του κόσμου</a:t>
            </a:r>
          </a:p>
        </p:txBody>
      </p:sp>
      <p:sp>
        <p:nvSpPr>
          <p:cNvPr id="555" name="Shape 555"/>
          <p:cNvSpPr/>
          <p:nvPr/>
        </p:nvSpPr>
        <p:spPr>
          <a:xfrm>
            <a:off x="4591525" y="2632900"/>
            <a:ext cx="1605900" cy="11967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6" name="Shape 556"/>
          <p:cNvCxnSpPr/>
          <p:nvPr/>
        </p:nvCxnSpPr>
        <p:spPr>
          <a:xfrm flipH="1">
            <a:off x="6155575" y="2604700"/>
            <a:ext cx="326100" cy="3930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7" name="Shape 557"/>
          <p:cNvSpPr txBox="1"/>
          <p:nvPr/>
        </p:nvSpPr>
        <p:spPr>
          <a:xfrm>
            <a:off x="6072775" y="2202125"/>
            <a:ext cx="1363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A86E8"/>
                </a:solidFill>
              </a:rPr>
              <a:t>Αξία εξόδου</a:t>
            </a:r>
          </a:p>
        </p:txBody>
      </p:sp>
      <p:sp>
        <p:nvSpPr>
          <p:cNvPr id="558" name="Shape 558"/>
          <p:cNvSpPr/>
          <p:nvPr/>
        </p:nvSpPr>
        <p:spPr>
          <a:xfrm>
            <a:off x="2558775" y="2632900"/>
            <a:ext cx="1605900" cy="11967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59" name="Shape 559"/>
          <p:cNvCxnSpPr/>
          <p:nvPr/>
        </p:nvCxnSpPr>
        <p:spPr>
          <a:xfrm rot="10800000">
            <a:off x="3487675" y="3857800"/>
            <a:ext cx="258300" cy="43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60" name="Shape 560"/>
          <p:cNvSpPr txBox="1"/>
          <p:nvPr/>
        </p:nvSpPr>
        <p:spPr>
          <a:xfrm>
            <a:off x="3153075" y="4296400"/>
            <a:ext cx="1363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accent1"/>
                </a:solidFill>
              </a:rPr>
              <a:t>Αξία εισόδου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Το σύνολο UTXO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σύνολο όλων των UTXOs του δικτύου είναι σημαντικό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Δείχνει σε όλους ποια χρήματα μπορούν να ξοδευτούν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Ό,τι δεν είναι στο UTXO δεν μπορεί να ξοδευτεί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Γι’ αυτό το λόγο, κάθε κόμβος του bitcoin διατηρεί κάθε στιγμή αυτό που πιστεύει ότι είναι το </a:t>
            </a:r>
            <a:r>
              <a:rPr b="1" lang="en"/>
              <a:t>έγκυρο UTXO set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Εγκυρότητα μίας συναλλαγής</a:t>
            </a:r>
          </a:p>
        </p:txBody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Για να επιβεβαιώσουμε την εγκυρότητα μίας συναλλαγής: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Επαγωγικά</a:t>
            </a:r>
            <a:r>
              <a:rPr lang="en"/>
              <a:t> γνωρίζουμε κάποιες </a:t>
            </a:r>
            <a:r>
              <a:rPr b="1" lang="en"/>
              <a:t>ήδη έγκυρες</a:t>
            </a:r>
            <a:r>
              <a:rPr lang="en"/>
              <a:t> συναλλαγές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Διατηρούμε ένα </a:t>
            </a:r>
            <a:r>
              <a:rPr b="1" lang="en"/>
              <a:t>έγκυρο UTXO set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Επιβεβαιώνουμε ότι ισχύει ο νόμος του Kirchhoff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Επιβεβαιώνουμε την ψηφιακή υπογραφή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Επιβεβαιώνουμε ότι οι είσοδοι της νέας συναλλαγές συνδέονται </a:t>
            </a:r>
            <a:r>
              <a:rPr b="1" lang="en"/>
              <a:t>στο έγκυρο UTXO set</a:t>
            </a:r>
            <a:r>
              <a:rPr lang="en"/>
              <a:t> που γνωρίζουμε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Αυτό επιβεβαιώνει ότι τα χρήματα ξοδεύονται </a:t>
            </a:r>
            <a:r>
              <a:rPr b="1" lang="en"/>
              <a:t>ακριβώς μία φορά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Ενημερώνουμε το έγκυρο UTXO set: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Αφαιρούμε</a:t>
            </a:r>
            <a:r>
              <a:rPr lang="en"/>
              <a:t> τα UTXOs που ξοδεύτηκαν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Προσθέτουμε</a:t>
            </a:r>
            <a:r>
              <a:rPr lang="en"/>
              <a:t> τα UTXOs που δημιουργήθηκαν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Πόσα bitcoin έχω;</a:t>
            </a:r>
          </a:p>
        </p:txBody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Παρατηρώ το δίκτυο για συναλλαγές και διατηρώ ένα έγκυρο UTXO set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Από το έγκυρο UTXO κρατώ τις ακμές που μου ανήκουν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Δηλαδή ακμές στις οποίες αναγράφονται δημόσια κλειδιά για τα οποία κρατώ ιδιωτικά κλειδιά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Αθροίζω τις αξίες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αποτέλεσμα είναι τα χρήματα στην ιδιοκτησία μου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Πορτοφόλι</a:t>
            </a:r>
          </a:p>
        </p:txBody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Ένα </a:t>
            </a:r>
            <a:r>
              <a:rPr b="1" lang="en"/>
              <a:t>σύνολο ιδιωτικών κλειδιών</a:t>
            </a:r>
            <a:r>
              <a:rPr lang="en"/>
              <a:t>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Συνήθως ένα πρόγραμμα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Τρέχει στον υπολογιστή ή στο κινητό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desktop wallet demo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Desktop wallet - Electrum</a:t>
            </a:r>
          </a:p>
        </p:txBody>
      </p:sp>
      <p:pic>
        <p:nvPicPr>
          <p:cNvPr id="595" name="Shape 5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9299" y="993399"/>
            <a:ext cx="5794374" cy="43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wallet - Android</a:t>
            </a:r>
          </a:p>
        </p:txBody>
      </p:sp>
      <p:pic>
        <p:nvPicPr>
          <p:cNvPr id="601" name="Shape 6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00" y="1185649"/>
            <a:ext cx="5818150" cy="363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Bitcoin payment demo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Ιστορία του bitcoin</a:t>
            </a:r>
          </a:p>
        </p:txBody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1983: David Chaum, “e-cash”: Κεντρικά ελεγχόμενο ηλεκτρονικό χρήμα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1998: Wei Dai, “bmoney”: Πρώτες αποκεντρωμένες ιδέες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2005: Nick Szabo, “bit gold”: Πλήρης θεωρητική περιγραφή του bitcoin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2008: Satoshi Nakamoto, “Bitcoin: A peer-to-peer electronic cash system”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2009: Δημοσίευση του bitcoin software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Πλεονεκτήματα του bitcoin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Πραγματικά </a:t>
            </a:r>
            <a:r>
              <a:rPr b="1" lang="en"/>
              <a:t>ιδιόκτητο</a:t>
            </a:r>
            <a:r>
              <a:rPr lang="en"/>
              <a:t> χρήμα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Δεν ελέγχεται από κεντρικές τράπεζες όπως Federal Reserve ($) ή Κεντρική Ευρωπαϊκή Τράπεζα (€)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Δεν επιδέχεται μακροοικονομικό πληθωριστικό έλεγχο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Δεν μπορεί να λογοκριθεί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βλέπε υπόθεση PayPal/Wikileaks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Ποιος είναι ο Satoshi Nakamoto?</a:t>
            </a:r>
          </a:p>
        </p:txBody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Ανώνυμος</a:t>
            </a:r>
            <a:r>
              <a:rPr lang="en"/>
              <a:t> δημιουργός του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Ομάδα ή άτομο;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Έγραψε το bitcoin </a:t>
            </a:r>
            <a:r>
              <a:rPr b="1" lang="en"/>
              <a:t>paper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Έφτιαξε την πρώτη </a:t>
            </a:r>
            <a:r>
              <a:rPr b="1" lang="en"/>
              <a:t>υλοποίηση</a:t>
            </a:r>
            <a:r>
              <a:rPr lang="en"/>
              <a:t> του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Συμμετείχε σε </a:t>
            </a:r>
            <a:r>
              <a:rPr b="1" lang="en"/>
              <a:t>IRC συζητήσεις</a:t>
            </a:r>
            <a:r>
              <a:rPr lang="en"/>
              <a:t> σχετικά με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Έγραφε στο </a:t>
            </a:r>
            <a:r>
              <a:rPr b="1" lang="en"/>
              <a:t>bitcointalk forum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Κατεύθυνε το bitcoin ώστε να γίνει αυτό που είναι σήμερα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Υποστήριζε ότι ήταν από την Ιαπωνία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...αλλά δεν έγραψε ποτέ λέξη Ιαπωνικών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Εξαφανίστηκε μυστηριωδώς ξαφνικά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...και δεν ξανακούσαμε από αυτόν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Ποιος είναι ο Satoshi ρε γαμώτο?</a:t>
            </a:r>
          </a:p>
        </p:txBody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Ανώνυμος</a:t>
            </a:r>
            <a:r>
              <a:rPr lang="en"/>
              <a:t> δημιουργός του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Ομάδα ή άτομο;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Έγραψε το bitcoin </a:t>
            </a:r>
            <a:r>
              <a:rPr b="1" lang="en"/>
              <a:t>paper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Έφτιαξε την πρώτη </a:t>
            </a:r>
            <a:r>
              <a:rPr b="1" lang="en"/>
              <a:t>υλοποίηση</a:t>
            </a:r>
            <a:r>
              <a:rPr lang="en"/>
              <a:t> του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Συμμετείχε σε </a:t>
            </a:r>
            <a:r>
              <a:rPr b="1" lang="en"/>
              <a:t>IRC συζητήσεις</a:t>
            </a:r>
            <a:r>
              <a:rPr lang="en"/>
              <a:t> σχετικά με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Έγραφε στο </a:t>
            </a:r>
            <a:r>
              <a:rPr b="1" lang="en"/>
              <a:t>bitcointalk forum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Κατεύθυνε το bitcoin ώστε να γίνει αυτό που είναι σήμερα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Υποστήριζε ότι ήταν από την Ιαπωνία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...αλλά δεν έγραψε ποτέ λέξη Ιαπωνικών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Εξαφανίστηκε μυστηριωδώς ξαφνικά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...και δεν ξανακούσαμε από αυτόν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Ποιος είναι ο Satoshi ρε γαμώτο?</a:t>
            </a:r>
          </a:p>
        </p:txBody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Arial"/>
            </a:pPr>
            <a:r>
              <a:rPr lang="en"/>
              <a:t>Θεωρίες συνωμοσίας…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Είναι άνθρωπος ή ομάδα;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Είναι ο Nick Szabo? Ο Wei Dai?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Οι Dr Vili Lehdonvirta &amp; Michael Clear;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Οι Neal King, Vladimir Oksman &amp; Charles Bry;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Ο Shinichi Mochizuki ή ο Jed McCaleb;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Ο Dread Pirate Roberts που έφτιαξε το μαγαζί ναρκωτικών Silk Road?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Ο Dorian Nakamoto?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Ο Craig Steven Wright?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Όπως και να έχει, έκρυψε την ταυτότητά του καλά και επέλεξε να μείνει ανώνυμος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58" y="10702"/>
            <a:ext cx="716693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Double spending</a:t>
            </a:r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Τι θα γίνει αν ξοδέψω </a:t>
            </a:r>
            <a:r>
              <a:rPr b="1" lang="en"/>
              <a:t>το ίδιο UTXO</a:t>
            </a:r>
            <a:r>
              <a:rPr lang="en"/>
              <a:t> δύο φορές;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συναλλαγή δεν θα είναι έγκυρη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</a:t>
            </a:r>
            <a:r>
              <a:rPr b="1" lang="en"/>
              <a:t>πρώτη</a:t>
            </a:r>
            <a:r>
              <a:rPr lang="en"/>
              <a:t> συναλλαγή θα είναι έγκυρη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</a:t>
            </a:r>
            <a:r>
              <a:rPr b="1" lang="en"/>
              <a:t>δεύτερη</a:t>
            </a:r>
            <a:r>
              <a:rPr lang="en"/>
              <a:t> συναλλαγή δεν θα είναι έγκυρη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είχαμε έναν κεντρικό server, αυτό θα ήταν εύκολο…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Τότε απλώς διατηρούμε ένα σίγουρα έγκυρο UTXO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Στο p2p δίκτυο του bitcoin μπορεί να καθυστερήσουμε να μάθουμε για κάποια συναλλαγή…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 η Alice να “βλέπει” διαφορετική σειρά συναλλαγών από τον Bob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6" name="Shape 646"/>
          <p:cNvCxnSpPr/>
          <p:nvPr/>
        </p:nvCxnSpPr>
        <p:spPr>
          <a:xfrm>
            <a:off x="3457919" y="3554925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47" name="Shape 647"/>
          <p:cNvCxnSpPr/>
          <p:nvPr/>
        </p:nvCxnSpPr>
        <p:spPr>
          <a:xfrm flipH="1" rot="10800000">
            <a:off x="3457925" y="2815261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48" name="Shape 6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Double spending</a:t>
            </a:r>
          </a:p>
        </p:txBody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311700" y="1152475"/>
            <a:ext cx="8520600" cy="117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Δύο συναλλαγές που ξοδεύουν το ίδιο output ονομάζονται </a:t>
            </a:r>
            <a:r>
              <a:rPr b="1" lang="en"/>
              <a:t>double spend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 νόμος του Kirchhoff ισχύει για κάθε συναλλαγή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Όλες οι υπογραφές είναι έγκυρες</a:t>
            </a:r>
          </a:p>
        </p:txBody>
      </p:sp>
      <p:sp>
        <p:nvSpPr>
          <p:cNvPr id="650" name="Shape 650"/>
          <p:cNvSpPr/>
          <p:nvPr/>
        </p:nvSpPr>
        <p:spPr>
          <a:xfrm>
            <a:off x="4866125" y="26252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51" name="Shape 651"/>
          <p:cNvSpPr txBox="1"/>
          <p:nvPr/>
        </p:nvSpPr>
        <p:spPr>
          <a:xfrm>
            <a:off x="2191725" y="32297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2531600" y="355772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</a:t>
            </a:r>
          </a:p>
        </p:txBody>
      </p:sp>
      <p:cxnSp>
        <p:nvCxnSpPr>
          <p:cNvPr id="653" name="Shape 653"/>
          <p:cNvCxnSpPr/>
          <p:nvPr/>
        </p:nvCxnSpPr>
        <p:spPr>
          <a:xfrm>
            <a:off x="2154525" y="355772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54" name="Shape 654"/>
          <p:cNvSpPr/>
          <p:nvPr/>
        </p:nvSpPr>
        <p:spPr>
          <a:xfrm>
            <a:off x="4866125" y="410740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55" name="Shape 655"/>
          <p:cNvSpPr/>
          <p:nvPr/>
        </p:nvSpPr>
        <p:spPr>
          <a:xfrm>
            <a:off x="1744725" y="33528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56" name="Shape 656"/>
          <p:cNvCxnSpPr/>
          <p:nvPr/>
        </p:nvCxnSpPr>
        <p:spPr>
          <a:xfrm>
            <a:off x="5275925" y="2830125"/>
            <a:ext cx="11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57" name="Shape 657"/>
          <p:cNvCxnSpPr/>
          <p:nvPr/>
        </p:nvCxnSpPr>
        <p:spPr>
          <a:xfrm>
            <a:off x="5275925" y="4312300"/>
            <a:ext cx="11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58" name="Shape 658"/>
          <p:cNvSpPr txBox="1"/>
          <p:nvPr/>
        </p:nvSpPr>
        <p:spPr>
          <a:xfrm>
            <a:off x="5199725" y="246121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659" name="Shape 659"/>
          <p:cNvSpPr txBox="1"/>
          <p:nvPr/>
        </p:nvSpPr>
        <p:spPr>
          <a:xfrm>
            <a:off x="5539600" y="278923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5182750" y="394337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 BTC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5598825" y="427140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Bob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Double spending attack</a:t>
            </a:r>
          </a:p>
        </p:txBody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Η Eve αγοράζει έναν καφέ από την Alice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Ταυτόχρονα κάνει double spend προς τον εαυτό της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Παίρνει τον καφέ και φεύγει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Alice μαθαίνει για το double spend αργότερα</a:t>
            </a:r>
          </a:p>
        </p:txBody>
      </p:sp>
      <p:cxnSp>
        <p:nvCxnSpPr>
          <p:cNvPr id="668" name="Shape 668"/>
          <p:cNvCxnSpPr/>
          <p:nvPr/>
        </p:nvCxnSpPr>
        <p:spPr>
          <a:xfrm>
            <a:off x="3457919" y="3780725"/>
            <a:ext cx="1408200" cy="75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69" name="Shape 669"/>
          <p:cNvCxnSpPr/>
          <p:nvPr/>
        </p:nvCxnSpPr>
        <p:spPr>
          <a:xfrm flipH="1" rot="10800000">
            <a:off x="3457925" y="3041061"/>
            <a:ext cx="1408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70" name="Shape 670"/>
          <p:cNvSpPr/>
          <p:nvPr/>
        </p:nvSpPr>
        <p:spPr>
          <a:xfrm>
            <a:off x="4866125" y="28510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71" name="Shape 671"/>
          <p:cNvSpPr txBox="1"/>
          <p:nvPr/>
        </p:nvSpPr>
        <p:spPr>
          <a:xfrm>
            <a:off x="2191725" y="3455500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10 mBTC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2531600" y="3783525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</a:t>
            </a:r>
          </a:p>
        </p:txBody>
      </p:sp>
      <p:cxnSp>
        <p:nvCxnSpPr>
          <p:cNvPr id="673" name="Shape 673"/>
          <p:cNvCxnSpPr/>
          <p:nvPr/>
        </p:nvCxnSpPr>
        <p:spPr>
          <a:xfrm>
            <a:off x="2154525" y="3783525"/>
            <a:ext cx="132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4" name="Shape 674"/>
          <p:cNvSpPr/>
          <p:nvPr/>
        </p:nvSpPr>
        <p:spPr>
          <a:xfrm>
            <a:off x="4866125" y="4333200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sp>
        <p:nvSpPr>
          <p:cNvPr id="675" name="Shape 675"/>
          <p:cNvSpPr/>
          <p:nvPr/>
        </p:nvSpPr>
        <p:spPr>
          <a:xfrm>
            <a:off x="1744725" y="3578625"/>
            <a:ext cx="409800" cy="409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cxnSp>
        <p:nvCxnSpPr>
          <p:cNvPr id="676" name="Shape 676"/>
          <p:cNvCxnSpPr/>
          <p:nvPr/>
        </p:nvCxnSpPr>
        <p:spPr>
          <a:xfrm>
            <a:off x="5275925" y="3055925"/>
            <a:ext cx="11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77" name="Shape 677"/>
          <p:cNvCxnSpPr/>
          <p:nvPr/>
        </p:nvCxnSpPr>
        <p:spPr>
          <a:xfrm>
            <a:off x="5275925" y="4538100"/>
            <a:ext cx="117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78" name="Shape 678"/>
          <p:cNvSpPr txBox="1"/>
          <p:nvPr/>
        </p:nvSpPr>
        <p:spPr>
          <a:xfrm>
            <a:off x="5199725" y="2687012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10 mBTC</a:t>
            </a:r>
          </a:p>
        </p:txBody>
      </p:sp>
      <p:sp>
        <p:nvSpPr>
          <p:cNvPr id="679" name="Shape 679"/>
          <p:cNvSpPr txBox="1"/>
          <p:nvPr/>
        </p:nvSpPr>
        <p:spPr>
          <a:xfrm>
            <a:off x="5539600" y="3015037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Alice</a:t>
            </a:r>
          </a:p>
        </p:txBody>
      </p:sp>
      <p:sp>
        <p:nvSpPr>
          <p:cNvPr id="680" name="Shape 680"/>
          <p:cNvSpPr txBox="1"/>
          <p:nvPr/>
        </p:nvSpPr>
        <p:spPr>
          <a:xfrm>
            <a:off x="5182750" y="4169175"/>
            <a:ext cx="12555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10 mBTC</a:t>
            </a:r>
          </a:p>
        </p:txBody>
      </p:sp>
      <p:sp>
        <p:nvSpPr>
          <p:cNvPr id="681" name="Shape 681"/>
          <p:cNvSpPr txBox="1"/>
          <p:nvPr/>
        </p:nvSpPr>
        <p:spPr>
          <a:xfrm>
            <a:off x="5522625" y="4497200"/>
            <a:ext cx="694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Το βέλος του χρόνου</a:t>
            </a:r>
          </a:p>
        </p:txBody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Θέλουμε να βάλουμε τις συναλλαγές σε μία σειρά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Πρέπει να μπορούμε να απαντήσουμε στην ερώτηση: Η συναλλαγή Α έγινε πριν την συναλλαγή Β;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απάντηση πρέπει να είναι </a:t>
            </a:r>
            <a:r>
              <a:rPr b="1" lang="en"/>
              <a:t>κοινή για όλους στο δίκτυο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συμφωνία σε μία κοινή αλήθεια όσο αφορά την ακολουθία συναλλαγών ονομάζεται </a:t>
            </a:r>
            <a:r>
              <a:rPr b="1" lang="en"/>
              <a:t>consensus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</a:t>
            </a:r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Συλλέγει πολλά transactions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Δεν περιέχει double spends, δηλαδή tx που ξοδεύουν το ίδιο output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transaction μπορεί να περιλαμβάνεται </a:t>
            </a:r>
            <a:r>
              <a:rPr b="1" lang="en"/>
              <a:t>μία φορά </a:t>
            </a:r>
            <a:r>
              <a:rPr lang="en"/>
              <a:t>σε ένα block</a:t>
            </a:r>
          </a:p>
        </p:txBody>
      </p:sp>
      <p:sp>
        <p:nvSpPr>
          <p:cNvPr id="694" name="Shape 694"/>
          <p:cNvSpPr/>
          <p:nvPr/>
        </p:nvSpPr>
        <p:spPr>
          <a:xfrm>
            <a:off x="3221250" y="2837025"/>
            <a:ext cx="2701500" cy="2072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5" name="Shape 695"/>
          <p:cNvSpPr txBox="1"/>
          <p:nvPr/>
        </p:nvSpPr>
        <p:spPr>
          <a:xfrm>
            <a:off x="3296525" y="2844475"/>
            <a:ext cx="2249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696" name="Shape 696"/>
          <p:cNvSpPr/>
          <p:nvPr/>
        </p:nvSpPr>
        <p:spPr>
          <a:xfrm>
            <a:off x="3380075" y="34633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697" name="Shape 697"/>
          <p:cNvSpPr/>
          <p:nvPr/>
        </p:nvSpPr>
        <p:spPr>
          <a:xfrm>
            <a:off x="3380075" y="41326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698" name="Shape 698"/>
          <p:cNvSpPr/>
          <p:nvPr/>
        </p:nvSpPr>
        <p:spPr>
          <a:xfrm>
            <a:off x="4000825" y="34633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699" name="Shape 699"/>
          <p:cNvSpPr/>
          <p:nvPr/>
        </p:nvSpPr>
        <p:spPr>
          <a:xfrm>
            <a:off x="4000825" y="41326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00" name="Shape 700"/>
          <p:cNvSpPr/>
          <p:nvPr/>
        </p:nvSpPr>
        <p:spPr>
          <a:xfrm>
            <a:off x="4621575" y="34633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01" name="Shape 701"/>
          <p:cNvSpPr/>
          <p:nvPr/>
        </p:nvSpPr>
        <p:spPr>
          <a:xfrm>
            <a:off x="4621575" y="41326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02" name="Shape 702"/>
          <p:cNvSpPr/>
          <p:nvPr/>
        </p:nvSpPr>
        <p:spPr>
          <a:xfrm>
            <a:off x="5242325" y="34633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03" name="Shape 703"/>
          <p:cNvSpPr/>
          <p:nvPr/>
        </p:nvSpPr>
        <p:spPr>
          <a:xfrm>
            <a:off x="5242325" y="4132675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</a:t>
            </a:r>
          </a:p>
        </p:txBody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δίκτυο φροντίζει να δημιουργείται καθολικά </a:t>
            </a:r>
            <a:r>
              <a:rPr b="1" lang="en"/>
              <a:t>ένα block κάθε 10 λεπτά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block που δημιουργείται κάθε 10 λεπτά περιλαμβάνει τις </a:t>
            </a:r>
            <a:r>
              <a:rPr b="1" lang="en"/>
              <a:t>πιο πρόσφατες συναλλαγές </a:t>
            </a:r>
            <a:r>
              <a:rPr lang="en"/>
              <a:t>που </a:t>
            </a:r>
            <a:r>
              <a:rPr b="1" lang="en"/>
              <a:t>δεν υπήρχαν</a:t>
            </a:r>
            <a:r>
              <a:rPr lang="en"/>
              <a:t> σε προηγούμενα 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Τα blocks γίνονται </a:t>
            </a:r>
            <a:r>
              <a:rPr b="1" lang="en"/>
              <a:t>broadcast</a:t>
            </a:r>
            <a:r>
              <a:rPr lang="en"/>
              <a:t> και </a:t>
            </a:r>
            <a:r>
              <a:rPr b="1" lang="en"/>
              <a:t>relay</a:t>
            </a:r>
            <a:r>
              <a:rPr lang="en"/>
              <a:t> στο δίκτυο όπως οι συναλλαγές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SHA256 των δεδομένων του block είναι το </a:t>
            </a:r>
            <a:r>
              <a:rPr b="1" lang="en"/>
              <a:t>block id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Μία συναλλαγή που περιλαμβάνεται σε έγκυρο block λέγεται </a:t>
            </a:r>
            <a:r>
              <a:rPr b="1" lang="en"/>
              <a:t>confirmed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408"/>
            <a:ext cx="9143998" cy="4250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/>
        </p:nvSpPr>
        <p:spPr>
          <a:xfrm>
            <a:off x="3221250" y="1535550"/>
            <a:ext cx="2701500" cy="2072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 txBox="1"/>
          <p:nvPr/>
        </p:nvSpPr>
        <p:spPr>
          <a:xfrm>
            <a:off x="3296525" y="1543000"/>
            <a:ext cx="2249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16" name="Shape 716"/>
          <p:cNvSpPr/>
          <p:nvPr/>
        </p:nvSpPr>
        <p:spPr>
          <a:xfrm>
            <a:off x="3380075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17" name="Shape 717"/>
          <p:cNvSpPr/>
          <p:nvPr/>
        </p:nvSpPr>
        <p:spPr>
          <a:xfrm>
            <a:off x="3380075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18" name="Shape 718"/>
          <p:cNvSpPr/>
          <p:nvPr/>
        </p:nvSpPr>
        <p:spPr>
          <a:xfrm>
            <a:off x="4000825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19" name="Shape 719"/>
          <p:cNvSpPr/>
          <p:nvPr/>
        </p:nvSpPr>
        <p:spPr>
          <a:xfrm>
            <a:off x="4000825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20" name="Shape 720"/>
          <p:cNvSpPr/>
          <p:nvPr/>
        </p:nvSpPr>
        <p:spPr>
          <a:xfrm>
            <a:off x="4621575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21" name="Shape 721"/>
          <p:cNvSpPr/>
          <p:nvPr/>
        </p:nvSpPr>
        <p:spPr>
          <a:xfrm>
            <a:off x="4621575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22" name="Shape 722"/>
          <p:cNvSpPr/>
          <p:nvPr/>
        </p:nvSpPr>
        <p:spPr>
          <a:xfrm>
            <a:off x="5242325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23" name="Shape 723"/>
          <p:cNvSpPr/>
          <p:nvPr/>
        </p:nvSpPr>
        <p:spPr>
          <a:xfrm>
            <a:off x="5242325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cxnSp>
        <p:nvCxnSpPr>
          <p:cNvPr id="724" name="Shape 724"/>
          <p:cNvCxnSpPr>
            <a:endCxn id="722" idx="7"/>
          </p:cNvCxnSpPr>
          <p:nvPr/>
        </p:nvCxnSpPr>
        <p:spPr>
          <a:xfrm flipH="1">
            <a:off x="5663553" y="1639163"/>
            <a:ext cx="784500" cy="597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25" name="Shape 725"/>
          <p:cNvSpPr txBox="1"/>
          <p:nvPr/>
        </p:nvSpPr>
        <p:spPr>
          <a:xfrm>
            <a:off x="6481650" y="1296325"/>
            <a:ext cx="19821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accent1"/>
                </a:solidFill>
              </a:rPr>
              <a:t>confirmed transaction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 txBox="1"/>
          <p:nvPr/>
        </p:nvSpPr>
        <p:spPr>
          <a:xfrm>
            <a:off x="76200" y="1147950"/>
            <a:ext cx="3527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blockid = SHA256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3167100" y="1643100"/>
            <a:ext cx="51768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9600"/>
              <a:t>(            )</a:t>
            </a:r>
          </a:p>
        </p:txBody>
      </p:sp>
      <p:sp>
        <p:nvSpPr>
          <p:cNvPr id="732" name="Shape 732"/>
          <p:cNvSpPr/>
          <p:nvPr/>
        </p:nvSpPr>
        <p:spPr>
          <a:xfrm>
            <a:off x="4371675" y="1535550"/>
            <a:ext cx="2701500" cy="20724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 txBox="1"/>
          <p:nvPr/>
        </p:nvSpPr>
        <p:spPr>
          <a:xfrm>
            <a:off x="4446950" y="1543000"/>
            <a:ext cx="2249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34" name="Shape 734"/>
          <p:cNvSpPr/>
          <p:nvPr/>
        </p:nvSpPr>
        <p:spPr>
          <a:xfrm>
            <a:off x="4530500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35" name="Shape 735"/>
          <p:cNvSpPr/>
          <p:nvPr/>
        </p:nvSpPr>
        <p:spPr>
          <a:xfrm>
            <a:off x="4530500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36" name="Shape 736"/>
          <p:cNvSpPr/>
          <p:nvPr/>
        </p:nvSpPr>
        <p:spPr>
          <a:xfrm>
            <a:off x="5151250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37" name="Shape 737"/>
          <p:cNvSpPr/>
          <p:nvPr/>
        </p:nvSpPr>
        <p:spPr>
          <a:xfrm>
            <a:off x="5151250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38" name="Shape 738"/>
          <p:cNvSpPr/>
          <p:nvPr/>
        </p:nvSpPr>
        <p:spPr>
          <a:xfrm>
            <a:off x="5772000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39" name="Shape 739"/>
          <p:cNvSpPr/>
          <p:nvPr/>
        </p:nvSpPr>
        <p:spPr>
          <a:xfrm>
            <a:off x="5772000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40" name="Shape 740"/>
          <p:cNvSpPr/>
          <p:nvPr/>
        </p:nvSpPr>
        <p:spPr>
          <a:xfrm>
            <a:off x="6392750" y="21619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  <p:sp>
        <p:nvSpPr>
          <p:cNvPr id="741" name="Shape 741"/>
          <p:cNvSpPr/>
          <p:nvPr/>
        </p:nvSpPr>
        <p:spPr>
          <a:xfrm>
            <a:off x="6392750" y="2831200"/>
            <a:ext cx="493500" cy="511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tx</a:t>
            </a:r>
          </a:p>
        </p:txBody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 txBox="1"/>
          <p:nvPr>
            <p:ph idx="1" type="body"/>
          </p:nvPr>
        </p:nvSpPr>
        <p:spPr>
          <a:xfrm>
            <a:off x="311700" y="1152475"/>
            <a:ext cx="8520600" cy="9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Κάθε block αναφέρεται στο </a:t>
            </a:r>
            <a:r>
              <a:rPr b="1" lang="en"/>
              <a:t>προηγούμενο</a:t>
            </a:r>
            <a:r>
              <a:rPr lang="en"/>
              <a:t>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Περιλαμβάνει ένα δείκτη στο blockid του </a:t>
            </a:r>
            <a:r>
              <a:rPr b="1" lang="en"/>
              <a:t>πατέρα</a:t>
            </a:r>
            <a:r>
              <a:rPr lang="en"/>
              <a:t> του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Επόμενο block δεν μπορεί να περιέχει double spend προηγούμενου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Αυτή η συνδεδεμένη λίστα ονομάζεται </a:t>
            </a:r>
            <a:r>
              <a:rPr b="1" lang="en"/>
              <a:t>blockchain</a:t>
            </a:r>
          </a:p>
        </p:txBody>
      </p:sp>
      <p:sp>
        <p:nvSpPr>
          <p:cNvPr id="747" name="Shape 7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Blockchain</a:t>
            </a:r>
          </a:p>
        </p:txBody>
      </p:sp>
      <p:sp>
        <p:nvSpPr>
          <p:cNvPr id="748" name="Shape 748"/>
          <p:cNvSpPr/>
          <p:nvPr/>
        </p:nvSpPr>
        <p:spPr>
          <a:xfrm>
            <a:off x="68995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49" name="Shape 749"/>
          <p:cNvSpPr/>
          <p:nvPr/>
        </p:nvSpPr>
        <p:spPr>
          <a:xfrm>
            <a:off x="58141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50" name="Shape 750"/>
          <p:cNvSpPr/>
          <p:nvPr/>
        </p:nvSpPr>
        <p:spPr>
          <a:xfrm>
            <a:off x="47287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51" name="Shape 751"/>
          <p:cNvSpPr/>
          <p:nvPr/>
        </p:nvSpPr>
        <p:spPr>
          <a:xfrm>
            <a:off x="36433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52" name="Shape 752"/>
          <p:cNvSpPr/>
          <p:nvPr/>
        </p:nvSpPr>
        <p:spPr>
          <a:xfrm>
            <a:off x="25579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53" name="Shape 753"/>
          <p:cNvSpPr/>
          <p:nvPr/>
        </p:nvSpPr>
        <p:spPr>
          <a:xfrm>
            <a:off x="14725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cxnSp>
        <p:nvCxnSpPr>
          <p:cNvPr id="754" name="Shape 754"/>
          <p:cNvCxnSpPr>
            <a:stCxn id="748" idx="1"/>
            <a:endCxn id="749" idx="3"/>
          </p:cNvCxnSpPr>
          <p:nvPr/>
        </p:nvCxnSpPr>
        <p:spPr>
          <a:xfrm rot="10800000">
            <a:off x="65860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5" name="Shape 755"/>
          <p:cNvCxnSpPr/>
          <p:nvPr/>
        </p:nvCxnSpPr>
        <p:spPr>
          <a:xfrm rot="10800000">
            <a:off x="55006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6" name="Shape 756"/>
          <p:cNvCxnSpPr/>
          <p:nvPr/>
        </p:nvCxnSpPr>
        <p:spPr>
          <a:xfrm rot="10800000">
            <a:off x="44152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7" name="Shape 757"/>
          <p:cNvCxnSpPr/>
          <p:nvPr/>
        </p:nvCxnSpPr>
        <p:spPr>
          <a:xfrm rot="10800000">
            <a:off x="33298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58" name="Shape 758"/>
          <p:cNvCxnSpPr/>
          <p:nvPr/>
        </p:nvCxnSpPr>
        <p:spPr>
          <a:xfrm rot="10800000">
            <a:off x="22444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311700" y="1152475"/>
            <a:ext cx="8520600" cy="98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Κάθε block αναφέρεται στο </a:t>
            </a:r>
            <a:r>
              <a:rPr b="1" lang="en"/>
              <a:t>προηγούμενο</a:t>
            </a:r>
            <a:r>
              <a:rPr lang="en"/>
              <a:t>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Περιλαμβάνει ένα δείκτη στο blockid του πατέρα του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Επόμενο block δεν μπορεί να περιέχει double spend προηγούμενου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Αυτή η συνδεδεμένη λίστα ονομάζεται </a:t>
            </a:r>
            <a:r>
              <a:rPr b="1" lang="en"/>
              <a:t>blockchain</a:t>
            </a:r>
          </a:p>
        </p:txBody>
      </p:sp>
      <p:sp>
        <p:nvSpPr>
          <p:cNvPr id="764" name="Shape 7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Blockchain</a:t>
            </a:r>
          </a:p>
        </p:txBody>
      </p:sp>
      <p:sp>
        <p:nvSpPr>
          <p:cNvPr id="765" name="Shape 765"/>
          <p:cNvSpPr/>
          <p:nvPr/>
        </p:nvSpPr>
        <p:spPr>
          <a:xfrm>
            <a:off x="68995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66" name="Shape 766"/>
          <p:cNvSpPr/>
          <p:nvPr/>
        </p:nvSpPr>
        <p:spPr>
          <a:xfrm>
            <a:off x="58141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67" name="Shape 767"/>
          <p:cNvSpPr/>
          <p:nvPr/>
        </p:nvSpPr>
        <p:spPr>
          <a:xfrm>
            <a:off x="47287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68" name="Shape 768"/>
          <p:cNvSpPr/>
          <p:nvPr/>
        </p:nvSpPr>
        <p:spPr>
          <a:xfrm>
            <a:off x="36433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69" name="Shape 769"/>
          <p:cNvSpPr/>
          <p:nvPr/>
        </p:nvSpPr>
        <p:spPr>
          <a:xfrm>
            <a:off x="25579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770" name="Shape 770"/>
          <p:cNvSpPr/>
          <p:nvPr/>
        </p:nvSpPr>
        <p:spPr>
          <a:xfrm>
            <a:off x="1472550" y="280677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cxnSp>
        <p:nvCxnSpPr>
          <p:cNvPr id="771" name="Shape 771"/>
          <p:cNvCxnSpPr>
            <a:stCxn id="765" idx="1"/>
            <a:endCxn id="766" idx="3"/>
          </p:cNvCxnSpPr>
          <p:nvPr/>
        </p:nvCxnSpPr>
        <p:spPr>
          <a:xfrm rot="10800000">
            <a:off x="65860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2" name="Shape 772"/>
          <p:cNvCxnSpPr/>
          <p:nvPr/>
        </p:nvCxnSpPr>
        <p:spPr>
          <a:xfrm rot="10800000">
            <a:off x="55006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3" name="Shape 773"/>
          <p:cNvCxnSpPr/>
          <p:nvPr/>
        </p:nvCxnSpPr>
        <p:spPr>
          <a:xfrm rot="10800000">
            <a:off x="44152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4" name="Shape 774"/>
          <p:cNvCxnSpPr/>
          <p:nvPr/>
        </p:nvCxnSpPr>
        <p:spPr>
          <a:xfrm rot="10800000">
            <a:off x="33298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75" name="Shape 775"/>
          <p:cNvCxnSpPr/>
          <p:nvPr/>
        </p:nvCxnSpPr>
        <p:spPr>
          <a:xfrm rot="10800000">
            <a:off x="2244450" y="309312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6" name="Shape 776"/>
          <p:cNvSpPr/>
          <p:nvPr/>
        </p:nvSpPr>
        <p:spPr>
          <a:xfrm>
            <a:off x="6724175" y="2592650"/>
            <a:ext cx="1129200" cy="988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 txBox="1"/>
          <p:nvPr/>
        </p:nvSpPr>
        <p:spPr>
          <a:xfrm>
            <a:off x="6691200" y="3544225"/>
            <a:ext cx="214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0000"/>
                </a:solidFill>
              </a:rPr>
              <a:t>πιο πρόσφατο block</a:t>
            </a:r>
          </a:p>
        </p:txBody>
      </p:sp>
      <p:sp>
        <p:nvSpPr>
          <p:cNvPr id="778" name="Shape 778"/>
          <p:cNvSpPr/>
          <p:nvPr/>
        </p:nvSpPr>
        <p:spPr>
          <a:xfrm>
            <a:off x="1296325" y="2620525"/>
            <a:ext cx="1082700" cy="951600"/>
          </a:xfrm>
          <a:prstGeom prst="ellipse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9" name="Shape 779"/>
          <p:cNvSpPr txBox="1"/>
          <p:nvPr/>
        </p:nvSpPr>
        <p:spPr>
          <a:xfrm>
            <a:off x="1216900" y="3572100"/>
            <a:ext cx="214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AA84F"/>
                </a:solidFill>
              </a:rPr>
              <a:t>πιο παλιό block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338150" y="4482800"/>
            <a:ext cx="65154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16:30               16:40             16:50             17:00           17:10               17:20</a:t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Blockchain</a:t>
            </a:r>
          </a:p>
        </p:txBody>
      </p:sp>
      <p:sp>
        <p:nvSpPr>
          <p:cNvPr id="786" name="Shape 7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Επιτυγχάνει </a:t>
            </a:r>
            <a:r>
              <a:rPr b="1" lang="en"/>
              <a:t>consensus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συναλλαγή Α </a:t>
            </a:r>
            <a:r>
              <a:rPr b="1" lang="en"/>
              <a:t>προηγείται</a:t>
            </a:r>
            <a:r>
              <a:rPr lang="en"/>
              <a:t> της συναλλαγής Β αν η Α </a:t>
            </a:r>
            <a:r>
              <a:rPr b="1" lang="en"/>
              <a:t>περιλαμβάνεται σε προηγούμενο block</a:t>
            </a:r>
            <a:r>
              <a:rPr lang="en"/>
              <a:t> από την B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θέλουμε να σιγουρευτούμε ότι δεν θα γίνει double spend, πρέπει να περιμένουμε το transaction να γίνει confirm</a:t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Blocks στο blockchain.info</a:t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797" name="Shape 79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Arial"/>
              <a:buChar char="•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Κρυπτογραφικό primitive που μας επιτρέπει να αποδείξουμε ότι ξοδέψαμε κύκλους CPU</a:t>
            </a: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77777"/>
              <a:buFont typeface="Arial"/>
              <a:buChar char="•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Η Alice θέλει να βεβαιωθεί ότι ο Bob θα αφιερώσει ορισμένους κύκλους υπολογιστικής δύναμης μόνο για εκείνη ♥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77777"/>
              <a:buFont typeface="Arial"/>
              <a:buChar char="•"/>
            </a:pPr>
            <a:r>
              <a:rPr lang="en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Πώς θα μπορούσε να το κάνει αυτό;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Η Alice παράγει ένα τυχαίο αλάτι K, αρκετά μεγάλο ώστε να πιστεύει ότι δεν έχει επαναχρησιμοποιηθεί σε proof of work (π.χ. 128 bits).</a:t>
            </a:r>
          </a:p>
          <a:p>
            <a:pPr indent="-2540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Στέλνει στον Bob το K και μία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παράμετρο στόχου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ε που ορίζει πόση δουλειά θέλει να κάνει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77777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809" name="Shape 80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Ο Bob υπολογίζει ένα x τέτοιο ώστε: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H(K||x) &lt; ε</a:t>
            </a:r>
          </a:p>
          <a:p>
            <a:pPr indent="-2540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Το x αυτό ονομάζεται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nonce</a:t>
            </a:r>
          </a:p>
          <a:p>
            <a:pPr indent="-2540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Ο Bob στέλνει στην Alice το x</a:t>
            </a:r>
          </a:p>
          <a:p>
            <a:pPr indent="-2540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Η Alice ελέγχει ότι H(K||x) &lt; ε</a:t>
            </a:r>
          </a:p>
        </p:txBody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work: Αίτηση</a:t>
            </a:r>
          </a:p>
        </p:txBody>
      </p:sp>
      <p:pic>
        <p:nvPicPr>
          <p:cNvPr id="816" name="Shape 8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65" y="2570775"/>
            <a:ext cx="2355600" cy="16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789" y="2602668"/>
            <a:ext cx="2462100" cy="153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8" name="Shape 818"/>
          <p:cNvCxnSpPr/>
          <p:nvPr/>
        </p:nvCxnSpPr>
        <p:spPr>
          <a:xfrm>
            <a:off x="2793786" y="2855765"/>
            <a:ext cx="372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19" name="Shape 819"/>
          <p:cNvSpPr txBox="1"/>
          <p:nvPr/>
        </p:nvSpPr>
        <p:spPr>
          <a:xfrm>
            <a:off x="4173066" y="2406461"/>
            <a:ext cx="78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Κ, ε</a:t>
            </a:r>
          </a:p>
        </p:txBody>
      </p:sp>
      <p:sp>
        <p:nvSpPr>
          <p:cNvPr id="820" name="Shape 820"/>
          <p:cNvSpPr/>
          <p:nvPr/>
        </p:nvSpPr>
        <p:spPr>
          <a:xfrm>
            <a:off x="6418242" y="1969778"/>
            <a:ext cx="4692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What is bitcoin?</a:t>
            </a:r>
          </a:p>
        </p:txBody>
      </p:sp>
      <p:sp>
        <p:nvSpPr>
          <p:cNvPr id="102" name="Shape 102">
            <a:hlinkClick r:id="rId3"/>
          </p:cNvPr>
          <p:cNvSpPr/>
          <p:nvPr/>
        </p:nvSpPr>
        <p:spPr>
          <a:xfrm>
            <a:off x="2286000" y="857250"/>
            <a:ext cx="4572000" cy="34290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work: Εργασία</a:t>
            </a:r>
          </a:p>
        </p:txBody>
      </p:sp>
      <p:pic>
        <p:nvPicPr>
          <p:cNvPr id="827" name="Shape 8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65" y="2570775"/>
            <a:ext cx="2355600" cy="16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Shape 8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789" y="2602668"/>
            <a:ext cx="2462100" cy="1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Shape 829"/>
          <p:cNvSpPr txBox="1"/>
          <p:nvPr/>
        </p:nvSpPr>
        <p:spPr>
          <a:xfrm>
            <a:off x="6629100" y="4184515"/>
            <a:ext cx="205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H(K||x) &lt; ε?</a:t>
            </a:r>
          </a:p>
        </p:txBody>
      </p:sp>
      <p:pic>
        <p:nvPicPr>
          <p:cNvPr id="830" name="Shape 8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5016" y="1711827"/>
            <a:ext cx="1251300" cy="106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Shape 831"/>
          <p:cNvSpPr/>
          <p:nvPr/>
        </p:nvSpPr>
        <p:spPr>
          <a:xfrm>
            <a:off x="6418242" y="1969778"/>
            <a:ext cx="4692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Shape 8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9596" y="1901126"/>
            <a:ext cx="450300" cy="4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work: Απόδειξη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65" y="2570775"/>
            <a:ext cx="2355600" cy="16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Shape 8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789" y="2602668"/>
            <a:ext cx="2462100" cy="15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Shape 841"/>
          <p:cNvSpPr txBox="1"/>
          <p:nvPr/>
        </p:nvSpPr>
        <p:spPr>
          <a:xfrm>
            <a:off x="336701" y="4313237"/>
            <a:ext cx="205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H(K||x) &lt; ε?</a:t>
            </a:r>
          </a:p>
        </p:txBody>
      </p:sp>
      <p:cxnSp>
        <p:nvCxnSpPr>
          <p:cNvPr id="842" name="Shape 842"/>
          <p:cNvCxnSpPr/>
          <p:nvPr/>
        </p:nvCxnSpPr>
        <p:spPr>
          <a:xfrm rot="10800000">
            <a:off x="2793789" y="3846261"/>
            <a:ext cx="372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43" name="Shape 843"/>
          <p:cNvSpPr txBox="1"/>
          <p:nvPr/>
        </p:nvSpPr>
        <p:spPr>
          <a:xfrm>
            <a:off x="4355167" y="3370323"/>
            <a:ext cx="364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2800"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849" name="Shape 84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 {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x = rand();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while (H(K||x) &gt;= ε);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x;</a:t>
            </a:r>
          </a:p>
        </p:txBody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pic>
        <p:nvPicPr>
          <p:cNvPr id="856" name="Shape 8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65" y="2570775"/>
            <a:ext cx="2355600" cy="16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3789" y="2602668"/>
            <a:ext cx="2462100" cy="153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8" name="Shape 858"/>
          <p:cNvCxnSpPr/>
          <p:nvPr/>
        </p:nvCxnSpPr>
        <p:spPr>
          <a:xfrm>
            <a:off x="2793786" y="2855765"/>
            <a:ext cx="372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59" name="Shape 859"/>
          <p:cNvSpPr txBox="1"/>
          <p:nvPr/>
        </p:nvSpPr>
        <p:spPr>
          <a:xfrm>
            <a:off x="4173066" y="2406461"/>
            <a:ext cx="783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Κ, ε</a:t>
            </a:r>
          </a:p>
        </p:txBody>
      </p:sp>
      <p:sp>
        <p:nvSpPr>
          <p:cNvPr id="860" name="Shape 860"/>
          <p:cNvSpPr/>
          <p:nvPr/>
        </p:nvSpPr>
        <p:spPr>
          <a:xfrm>
            <a:off x="6418242" y="1969778"/>
            <a:ext cx="469200" cy="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1" name="Shape 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5016" y="1711827"/>
            <a:ext cx="1251300" cy="10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Shape 8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49596" y="1901126"/>
            <a:ext cx="450300" cy="450300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Shape 863"/>
          <p:cNvSpPr txBox="1"/>
          <p:nvPr/>
        </p:nvSpPr>
        <p:spPr>
          <a:xfrm>
            <a:off x="336701" y="4313237"/>
            <a:ext cx="2057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H(K||x) &lt; ε?</a:t>
            </a:r>
          </a:p>
        </p:txBody>
      </p:sp>
      <p:cxnSp>
        <p:nvCxnSpPr>
          <p:cNvPr id="864" name="Shape 864"/>
          <p:cNvCxnSpPr/>
          <p:nvPr/>
        </p:nvCxnSpPr>
        <p:spPr>
          <a:xfrm rot="10800000">
            <a:off x="2793789" y="3846261"/>
            <a:ext cx="3720000" cy="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865" name="Shape 865"/>
          <p:cNvSpPr txBox="1"/>
          <p:nvPr/>
        </p:nvSpPr>
        <p:spPr>
          <a:xfrm>
            <a:off x="4355167" y="3370323"/>
            <a:ext cx="364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</a:p>
        </p:txBody>
      </p:sp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6924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Χρησιμοποιώ hash function H με πεδίο τιμών {0, 1}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indent="-2692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Έστω X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ανεξάρτητες τυχαίες μεταβλητές με ομοιόμορφη κατανομή στο {0, 1}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οι μεταβλητές preimage που δοκιμάζει ο Bob</a:t>
            </a:r>
          </a:p>
          <a:p>
            <a:pPr indent="-2692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Έστω 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H(K||X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indent="-26924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Υποθέτουμε ότι 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ανεξάρτητες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και ομοιόμορφα κατανεμημένες στο {0, 1}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indent="-269240" lvl="0" marL="342900" marR="0" rtl="0" algn="l">
              <a:lnSpc>
                <a:spcPct val="80000"/>
              </a:lnSpc>
              <a:spcBef>
                <a:spcPts val="592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Ο Bob θέλει 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ε έτσι ώστε να πετύχει το Proof of work, έστω i = w όταν το πετυχαίνει. </a:t>
            </a:r>
          </a:p>
        </p:txBody>
      </p:sp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 {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x = rand();</a:t>
            </a: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while (H(K||x) &gt;= ε);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" sz="3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x;</a:t>
            </a:r>
            <a:r>
              <a:rPr b="1" i="0" lang="en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78" name="Shape 878"/>
          <p:cNvSpPr/>
          <p:nvPr/>
        </p:nvSpPr>
        <p:spPr>
          <a:xfrm>
            <a:off x="5753650" y="1408052"/>
            <a:ext cx="287100" cy="14354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Shape 879"/>
          <p:cNvSpPr txBox="1"/>
          <p:nvPr/>
        </p:nvSpPr>
        <p:spPr>
          <a:xfrm>
            <a:off x="6184348" y="1677696"/>
            <a:ext cx="226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Πόσες φορές (w) θα τρέξει η επανάληψη;</a:t>
            </a:r>
          </a:p>
        </p:txBody>
      </p:sp>
      <p:sp>
        <p:nvSpPr>
          <p:cNvPr id="880" name="Shape 880"/>
          <p:cNvSpPr/>
          <p:nvPr/>
        </p:nvSpPr>
        <p:spPr>
          <a:xfrm>
            <a:off x="1236819" y="1861950"/>
            <a:ext cx="651600" cy="484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Shape 881"/>
          <p:cNvSpPr txBox="1"/>
          <p:nvPr/>
        </p:nvSpPr>
        <p:spPr>
          <a:xfrm>
            <a:off x="1888433" y="1301847"/>
            <a:ext cx="176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1" baseline="-25000" lang="e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~ {0, 1}</a:t>
            </a:r>
            <a:r>
              <a:rPr b="1" baseline="30000" lang="en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</a:p>
        </p:txBody>
      </p:sp>
      <p:sp>
        <p:nvSpPr>
          <p:cNvPr id="882" name="Shape 882"/>
          <p:cNvSpPr/>
          <p:nvPr/>
        </p:nvSpPr>
        <p:spPr>
          <a:xfrm>
            <a:off x="2402256" y="2575512"/>
            <a:ext cx="1802399" cy="484500"/>
          </a:xfrm>
          <a:prstGeom prst="ellipse">
            <a:avLst/>
          </a:prstGeom>
          <a:noFill/>
          <a:ln cap="flat" cmpd="sng" w="38100">
            <a:solidFill>
              <a:srgbClr val="008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Shape 883"/>
          <p:cNvSpPr txBox="1"/>
          <p:nvPr/>
        </p:nvSpPr>
        <p:spPr>
          <a:xfrm>
            <a:off x="2844581" y="3486286"/>
            <a:ext cx="1761599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="1" baseline="-25000" lang="en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1" lang="en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~ {0, 1}</a:t>
            </a:r>
            <a:r>
              <a:rPr b="1" baseline="30000" lang="en" sz="28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</a:p>
        </p:txBody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Proof of work</a:t>
            </a:r>
          </a:p>
        </p:txBody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540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Για δεδομένο i: P(Y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ε) = ε / 2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indent="-2540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Για i ≠ j και αρκετά μεγάλο m: P(Y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≈ 0</a:t>
            </a:r>
          </a:p>
          <a:p>
            <a:pPr indent="-2540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b="0" baseline="-25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ανεξάρτητες</a:t>
            </a:r>
          </a:p>
          <a:p>
            <a:pPr indent="-2540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P(w ≤ λ) = λε / 2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</a:p>
          <a:p>
            <a:pPr indent="-2540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E(w) = 2</a:t>
            </a:r>
            <a:r>
              <a:rPr b="0" baseline="3000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ε</a:t>
            </a:r>
          </a:p>
        </p:txBody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Ποιος παράγει τα blocks?</a:t>
            </a:r>
          </a:p>
        </p:txBody>
      </p:sp>
      <p:sp>
        <p:nvSpPr>
          <p:cNvPr id="895" name="Shape 8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b="1" lang="en"/>
              <a:t>Καθένας</a:t>
            </a:r>
            <a:r>
              <a:rPr lang="en"/>
              <a:t> μπορεί να παράξει ένα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σύστημα είναι ελεύθερο στον οποιονδήποτε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block πρέπει να περιέχει μία </a:t>
            </a:r>
            <a:r>
              <a:rPr b="1" lang="en"/>
              <a:t>απόδειξη εργασίας SHA256</a:t>
            </a:r>
            <a:r>
              <a:rPr b="1" baseline="30000" lang="en"/>
              <a:t>2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απόδειξη εργασίας έχει </a:t>
            </a:r>
            <a:r>
              <a:rPr b="1" lang="en"/>
              <a:t>δυσκολία</a:t>
            </a:r>
            <a:r>
              <a:rPr lang="en"/>
              <a:t> που είναι τέτοια ώστε το </a:t>
            </a:r>
            <a:r>
              <a:rPr b="1" lang="en"/>
              <a:t>συνολικό δίκτυο</a:t>
            </a:r>
            <a:r>
              <a:rPr lang="en"/>
              <a:t> του bitcoin να παράγει </a:t>
            </a:r>
            <a:r>
              <a:rPr b="1" lang="en"/>
              <a:t>1 block ανά 10 λεπτά σε αναμενόμενη τιμή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E(block generation time) = 10 min</a:t>
            </a:r>
          </a:p>
        </p:txBody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Εξόρυξη</a:t>
            </a:r>
          </a:p>
        </p:txBody>
      </p:sp>
      <p:sp>
        <p:nvSpPr>
          <p:cNvPr id="901" name="Shape 9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Η διαδικασία της παραγωγής blocks ονομάζεται </a:t>
            </a:r>
            <a:r>
              <a:rPr b="1" lang="en"/>
              <a:t>εξόρυξη</a:t>
            </a:r>
            <a:r>
              <a:rPr lang="en"/>
              <a:t> (mining)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Υπάρχουν πολλοί bitcoin </a:t>
            </a:r>
            <a:r>
              <a:rPr b="1" lang="en"/>
              <a:t>miners</a:t>
            </a:r>
            <a:r>
              <a:rPr lang="en"/>
              <a:t> που επιχειρούν να εξορύξουν 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miner έχει μία </a:t>
            </a:r>
            <a:r>
              <a:rPr b="1" lang="en"/>
              <a:t>μικρή πιθανότητα</a:t>
            </a:r>
            <a:r>
              <a:rPr lang="en"/>
              <a:t> να εξορύξει ένα δεδομένο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Όταν ένας miner εξορύξει επιτυχώς ένα block το κάνει </a:t>
            </a:r>
            <a:r>
              <a:rPr b="1" lang="en"/>
              <a:t>broadcast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Οι άλλοι miners το κάνουν </a:t>
            </a:r>
            <a:r>
              <a:rPr b="1" lang="en"/>
              <a:t>relay</a:t>
            </a:r>
          </a:p>
        </p:txBody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Αλγόριθμος miner</a:t>
            </a:r>
          </a:p>
        </p:txBody>
      </p:sp>
      <p:sp>
        <p:nvSpPr>
          <p:cNvPr id="907" name="Shape 9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Παρακολουθούμε το δίκτυο για </a:t>
            </a:r>
            <a:r>
              <a:rPr b="1" lang="en"/>
              <a:t>συναλλαγές</a:t>
            </a:r>
            <a:r>
              <a:rPr lang="en"/>
              <a:t> και </a:t>
            </a:r>
            <a:r>
              <a:rPr b="1" lang="en"/>
              <a:t>blocks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Περιλαμβάνουμε στο </a:t>
            </a:r>
            <a:r>
              <a:rPr b="1" lang="en"/>
              <a:t>υποψήφιο block </a:t>
            </a:r>
            <a:r>
              <a:rPr lang="en"/>
              <a:t>μας: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Όλες τις συναλλαγές </a:t>
            </a:r>
            <a:r>
              <a:rPr lang="en"/>
              <a:t>που δεν έχουν εμφανιστεί σε προηγούμενο block που γνωρίζουμε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Μία αναφορά στο πιο πρόσφατο block που γνωρίζουμε ως </a:t>
            </a:r>
            <a:r>
              <a:rPr b="1" lang="en"/>
              <a:t>πατέρα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Αναζητούμε </a:t>
            </a:r>
            <a:r>
              <a:rPr b="1" lang="en"/>
              <a:t>απόδειξη εργασίας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Η απόδειξη εργασίας γίνεται πάνω στον πατέρα και τις συναλλαγές </a:t>
            </a:r>
            <a:r>
              <a:rPr b="1" lang="en"/>
              <a:t>επιβεβαιώνοντάς</a:t>
            </a:r>
            <a:r>
              <a:rPr lang="en"/>
              <a:t> τα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βρούμε απόδειξη εργασίας κάνουμε </a:t>
            </a:r>
            <a:r>
              <a:rPr b="1" lang="en"/>
              <a:t>broadcast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Διαφορετικά συνεχίζουμε έως ότου να βρούμε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μάθουμε ότι κάποιος άλλος miner βρήκε block, πετάμε την προηγούμενη δουλειά μας και συνεχίζουμε να κάνουμε mining πάνω στο πιο πρόσφατο block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Πώς μπορώ να αποκτήσω bitcoin?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Όπως μπορείς να αποκτήσεις ευρώ!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Μπορείς να </a:t>
            </a:r>
            <a:r>
              <a:rPr b="1" lang="en"/>
              <a:t>δουλέψεις</a:t>
            </a:r>
            <a:r>
              <a:rPr lang="en"/>
              <a:t> και να πληρωθείς σε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Μπορείς να </a:t>
            </a:r>
            <a:r>
              <a:rPr b="1" lang="en"/>
              <a:t>πουλήσεις</a:t>
            </a:r>
            <a:r>
              <a:rPr lang="en"/>
              <a:t> αντικείμενα ή υπηρεσίες για bitcoin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Μπορείς να </a:t>
            </a:r>
            <a:r>
              <a:rPr b="1" lang="en"/>
              <a:t>ανταλλάξεις</a:t>
            </a:r>
            <a:r>
              <a:rPr lang="en"/>
              <a:t> ευρώ για bitcoin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Με υπηρεσίες που προσφέρουν δυνατότητα ανταλλαγής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bitstamp.net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Με άλλους ανθρώπους από κοντά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localbitcoin.com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ή μείνετε μετά το μάθημα για να σας πουλήσουμε bitcoin στην τιμή της αγοράς</a:t>
            </a:r>
          </a:p>
        </p:txBody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Απόδειξη εργασίας bitcoin</a:t>
            </a:r>
          </a:p>
        </p:txBody>
      </p:sp>
      <p:sp>
        <p:nvSpPr>
          <p:cNvPr id="913" name="Shape 9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H(txs || nonce || parent-blockid) &lt; ε</a:t>
            </a:r>
          </a:p>
        </p:txBody>
      </p: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Εγκυρότητα ενός block</a:t>
            </a:r>
          </a:p>
        </p:txBody>
      </p:sp>
      <p:sp>
        <p:nvSpPr>
          <p:cNvPr id="919" name="Shape 9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Για να επιβεβαιώσουμε την εγκυρότητα ενός block: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Επαγωγικά</a:t>
            </a:r>
            <a:r>
              <a:rPr lang="en"/>
              <a:t> γνωρίζουμε </a:t>
            </a:r>
            <a:r>
              <a:rPr b="1" lang="en"/>
              <a:t>κάποιο ήδη έγκυρο</a:t>
            </a:r>
            <a:r>
              <a:rPr lang="en"/>
              <a:t>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Επιβεβαιώνουμε ότι το νέο block έχει </a:t>
            </a:r>
            <a:r>
              <a:rPr b="1" lang="en"/>
              <a:t>πατέρα</a:t>
            </a:r>
            <a:r>
              <a:rPr lang="en"/>
              <a:t> το έγκυρο block που γνωρίζουμε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Επιβεβαιώνουμε την </a:t>
            </a:r>
            <a:r>
              <a:rPr b="1" lang="en"/>
              <a:t>απόδειξη εργασίας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Επιβεβαιώνουμε ότι οι συναλλαγές που περιέχει είναι έγκυρες</a:t>
            </a:r>
          </a:p>
        </p:txBody>
      </p: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Shape 9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25" y="1356849"/>
            <a:ext cx="7825349" cy="25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Shape 9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00" y="1381837"/>
            <a:ext cx="7984274" cy="23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Genesis block</a:t>
            </a:r>
          </a:p>
        </p:txBody>
      </p:sp>
      <p:sp>
        <p:nvSpPr>
          <p:cNvPr id="935" name="Shape 9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</a:t>
            </a:r>
            <a:r>
              <a:rPr b="1" lang="en"/>
              <a:t>πρώτο</a:t>
            </a:r>
            <a:r>
              <a:rPr lang="en"/>
              <a:t> block του blockchain είναι το genesis block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Είναι </a:t>
            </a:r>
            <a:r>
              <a:rPr b="1" lang="en"/>
              <a:t>hard-coded</a:t>
            </a:r>
            <a:r>
              <a:rPr lang="en"/>
              <a:t> στο bitcoin software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Κάθε έγκυρο blockchain ξεκινάει από το genesis – είναι η </a:t>
            </a:r>
            <a:r>
              <a:rPr b="1" lang="en"/>
              <a:t>βάση</a:t>
            </a:r>
            <a:r>
              <a:rPr lang="en"/>
              <a:t> της επαγωγής στην επιβεβαίωση εγκυρότητας blocks</a:t>
            </a:r>
          </a:p>
        </p:txBody>
      </p:sp>
      <p:sp>
        <p:nvSpPr>
          <p:cNvPr id="936" name="Shape 936"/>
          <p:cNvSpPr/>
          <p:nvPr/>
        </p:nvSpPr>
        <p:spPr>
          <a:xfrm>
            <a:off x="64962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37" name="Shape 937"/>
          <p:cNvSpPr/>
          <p:nvPr/>
        </p:nvSpPr>
        <p:spPr>
          <a:xfrm>
            <a:off x="54108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38" name="Shape 938"/>
          <p:cNvSpPr/>
          <p:nvPr/>
        </p:nvSpPr>
        <p:spPr>
          <a:xfrm>
            <a:off x="43254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39" name="Shape 939"/>
          <p:cNvSpPr/>
          <p:nvPr/>
        </p:nvSpPr>
        <p:spPr>
          <a:xfrm>
            <a:off x="32400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40" name="Shape 940"/>
          <p:cNvSpPr/>
          <p:nvPr/>
        </p:nvSpPr>
        <p:spPr>
          <a:xfrm>
            <a:off x="21546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41" name="Shape 941"/>
          <p:cNvSpPr/>
          <p:nvPr/>
        </p:nvSpPr>
        <p:spPr>
          <a:xfrm>
            <a:off x="1069250" y="3569300"/>
            <a:ext cx="771900" cy="5727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cxnSp>
        <p:nvCxnSpPr>
          <p:cNvPr id="942" name="Shape 942"/>
          <p:cNvCxnSpPr>
            <a:stCxn id="936" idx="1"/>
            <a:endCxn id="937" idx="3"/>
          </p:cNvCxnSpPr>
          <p:nvPr/>
        </p:nvCxnSpPr>
        <p:spPr>
          <a:xfrm rot="10800000">
            <a:off x="61827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3" name="Shape 943"/>
          <p:cNvCxnSpPr/>
          <p:nvPr/>
        </p:nvCxnSpPr>
        <p:spPr>
          <a:xfrm rot="10800000">
            <a:off x="50973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4" name="Shape 944"/>
          <p:cNvCxnSpPr/>
          <p:nvPr/>
        </p:nvCxnSpPr>
        <p:spPr>
          <a:xfrm rot="10800000">
            <a:off x="40119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5" name="Shape 945"/>
          <p:cNvCxnSpPr/>
          <p:nvPr/>
        </p:nvCxnSpPr>
        <p:spPr>
          <a:xfrm rot="10800000">
            <a:off x="29265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6" name="Shape 946"/>
          <p:cNvCxnSpPr/>
          <p:nvPr/>
        </p:nvCxnSpPr>
        <p:spPr>
          <a:xfrm rot="10800000">
            <a:off x="18411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7" name="Shape 947"/>
          <p:cNvSpPr txBox="1"/>
          <p:nvPr/>
        </p:nvSpPr>
        <p:spPr>
          <a:xfrm>
            <a:off x="813600" y="4334625"/>
            <a:ext cx="21411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6AA84F"/>
                </a:solidFill>
              </a:rPr>
              <a:t>genesis block</a:t>
            </a:r>
          </a:p>
        </p:txBody>
      </p:sp>
      <p:sp>
        <p:nvSpPr>
          <p:cNvPr id="948" name="Shape 948"/>
          <p:cNvSpPr/>
          <p:nvPr/>
        </p:nvSpPr>
        <p:spPr>
          <a:xfrm>
            <a:off x="75816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cxnSp>
        <p:nvCxnSpPr>
          <p:cNvPr id="949" name="Shape 949"/>
          <p:cNvCxnSpPr>
            <a:stCxn id="948" idx="1"/>
            <a:endCxn id="950" idx="3"/>
          </p:cNvCxnSpPr>
          <p:nvPr/>
        </p:nvCxnSpPr>
        <p:spPr>
          <a:xfrm rot="10800000">
            <a:off x="72681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51" name="Shape 951"/>
          <p:cNvSpPr/>
          <p:nvPr/>
        </p:nvSpPr>
        <p:spPr>
          <a:xfrm>
            <a:off x="8667050" y="3569300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cxnSp>
        <p:nvCxnSpPr>
          <p:cNvPr id="952" name="Shape 952"/>
          <p:cNvCxnSpPr>
            <a:stCxn id="951" idx="1"/>
            <a:endCxn id="953" idx="3"/>
          </p:cNvCxnSpPr>
          <p:nvPr/>
        </p:nvCxnSpPr>
        <p:spPr>
          <a:xfrm rot="10800000">
            <a:off x="8353550" y="3855650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Genesis block</a:t>
            </a:r>
          </a:p>
        </p:txBody>
      </p:sp>
      <p:sp>
        <p:nvSpPr>
          <p:cNvPr id="959" name="Shape 9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Περιλαμβάνει το κείμενο “The Times 03/Jan/2009 Chancellor on brink of second bailout for banks”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Αυτό αποδεικνύει ότι το block φτιάχτηκε </a:t>
            </a:r>
            <a:r>
              <a:rPr b="1" lang="en"/>
              <a:t>μετά</a:t>
            </a:r>
            <a:r>
              <a:rPr lang="en"/>
              <a:t> τις 3 Ιανουαρίου 2009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Ξέρουμε επίσης ότι φτιάχτηκε </a:t>
            </a:r>
            <a:r>
              <a:rPr b="1" lang="en"/>
              <a:t>πριν </a:t>
            </a:r>
            <a:r>
              <a:rPr lang="en"/>
              <a:t>τις 3 Ιανουαρίου 2009 επειδή το παρατηρήσαμε στο δίκτυο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Συνεπώς φτιάχτηκε </a:t>
            </a:r>
            <a:r>
              <a:rPr b="1" lang="en"/>
              <a:t>στις</a:t>
            </a:r>
            <a:r>
              <a:rPr lang="en"/>
              <a:t> 3 Ιανουαρίου 2009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Η απόσταση ενός block από το genesis ονομάζεται </a:t>
            </a:r>
            <a:r>
              <a:rPr b="1" lang="en"/>
              <a:t>ύψος (height)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</a:t>
            </a:r>
            <a:r>
              <a:rPr b="1" lang="en"/>
              <a:t>block height του genesis</a:t>
            </a:r>
            <a:r>
              <a:rPr lang="en"/>
              <a:t> είναι </a:t>
            </a:r>
            <a:r>
              <a:rPr b="1" lang="en"/>
              <a:t>0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Shape 9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548" y="0"/>
            <a:ext cx="37249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Blockchain forks</a:t>
            </a:r>
          </a:p>
        </p:txBody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Κάποιες φορές μπορεί να γίνουν mine 2 έγκυρα blocks ταυτόχρονα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Αυτό δημιουργεί ένα </a:t>
            </a:r>
            <a:r>
              <a:rPr b="1" lang="en"/>
              <a:t>blockchain fork</a:t>
            </a:r>
          </a:p>
        </p:txBody>
      </p:sp>
      <p:sp>
        <p:nvSpPr>
          <p:cNvPr id="971" name="Shape 971"/>
          <p:cNvSpPr/>
          <p:nvPr/>
        </p:nvSpPr>
        <p:spPr>
          <a:xfrm>
            <a:off x="6598475" y="30911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72" name="Shape 972"/>
          <p:cNvSpPr/>
          <p:nvPr/>
        </p:nvSpPr>
        <p:spPr>
          <a:xfrm>
            <a:off x="5513075" y="30911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73" name="Shape 973"/>
          <p:cNvSpPr/>
          <p:nvPr/>
        </p:nvSpPr>
        <p:spPr>
          <a:xfrm>
            <a:off x="4427675" y="3091125"/>
            <a:ext cx="771900" cy="572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74" name="Shape 974"/>
          <p:cNvSpPr/>
          <p:nvPr/>
        </p:nvSpPr>
        <p:spPr>
          <a:xfrm>
            <a:off x="3342275" y="30911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75" name="Shape 975"/>
          <p:cNvSpPr/>
          <p:nvPr/>
        </p:nvSpPr>
        <p:spPr>
          <a:xfrm>
            <a:off x="2256875" y="30911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sp>
        <p:nvSpPr>
          <p:cNvPr id="976" name="Shape 976"/>
          <p:cNvSpPr/>
          <p:nvPr/>
        </p:nvSpPr>
        <p:spPr>
          <a:xfrm>
            <a:off x="1171475" y="3091125"/>
            <a:ext cx="771900" cy="57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  <p:cxnSp>
        <p:nvCxnSpPr>
          <p:cNvPr id="977" name="Shape 977"/>
          <p:cNvCxnSpPr>
            <a:stCxn id="971" idx="1"/>
            <a:endCxn id="972" idx="3"/>
          </p:cNvCxnSpPr>
          <p:nvPr/>
        </p:nvCxnSpPr>
        <p:spPr>
          <a:xfrm rot="10800000">
            <a:off x="6284975" y="33774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8" name="Shape 978"/>
          <p:cNvCxnSpPr/>
          <p:nvPr/>
        </p:nvCxnSpPr>
        <p:spPr>
          <a:xfrm rot="10800000">
            <a:off x="5199575" y="33774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9" name="Shape 979"/>
          <p:cNvCxnSpPr/>
          <p:nvPr/>
        </p:nvCxnSpPr>
        <p:spPr>
          <a:xfrm rot="10800000">
            <a:off x="4114175" y="33774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0" name="Shape 980"/>
          <p:cNvCxnSpPr/>
          <p:nvPr/>
        </p:nvCxnSpPr>
        <p:spPr>
          <a:xfrm rot="10800000">
            <a:off x="3028775" y="33774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1" name="Shape 981"/>
          <p:cNvCxnSpPr/>
          <p:nvPr/>
        </p:nvCxnSpPr>
        <p:spPr>
          <a:xfrm rot="10800000">
            <a:off x="1943375" y="3377475"/>
            <a:ext cx="31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2" name="Shape 982"/>
          <p:cNvCxnSpPr/>
          <p:nvPr/>
        </p:nvCxnSpPr>
        <p:spPr>
          <a:xfrm flipH="1">
            <a:off x="3655900" y="2525750"/>
            <a:ext cx="776700" cy="56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3" name="Shape 983"/>
          <p:cNvSpPr/>
          <p:nvPr/>
        </p:nvSpPr>
        <p:spPr>
          <a:xfrm>
            <a:off x="4427675" y="2248275"/>
            <a:ext cx="771900" cy="5727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block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Blockchain fork</a:t>
            </a:r>
          </a:p>
        </p:txBody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Το blockchain fork είναι πρόβλημα διότι δεν μας επιτρέπει πια να έχουμε βέλος του χρόνου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Επιστρέφουμε στο ίδιο πρόβλημα που είχαμε με τις συναλλαγές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Ποιο από τα δύο blocks είναι </a:t>
            </a:r>
            <a:r>
              <a:rPr b="1" lang="en"/>
              <a:t>το πιο πρόσφατο έγκυρο block</a:t>
            </a:r>
            <a:r>
              <a:rPr lang="en"/>
              <a:t>?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Τι γίνεται αν τα δύο αντίπαλα blocks περιλαμβάνουν </a:t>
            </a:r>
            <a:r>
              <a:rPr b="1" lang="en"/>
              <a:t>double spends</a:t>
            </a:r>
            <a:r>
              <a:rPr lang="en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Αλγόριθμος επίλυσης αντίπαλων blockchains</a:t>
            </a:r>
          </a:p>
        </p:txBody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Παρατηρούμε δύο αντίπαλα blockchains στο δίκτυο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έγκυρο blockchain είναι το blockchain με </a:t>
            </a:r>
            <a:r>
              <a:rPr b="1" lang="en"/>
              <a:t>το μέγιστο ύψος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Αν δύο αντίπαλα blockchains έχουν το ίδιο ύψος, τότε επιλέγουμε κάποιο </a:t>
            </a:r>
            <a:r>
              <a:rPr b="1" lang="en"/>
              <a:t>αυθαίρετα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block που επιλέγουμε ως miners είναι αυτό πάνω στο οποίο κάνουμε εξόρυξη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Το block που επιλέγουμε ως χρήστες είναι αυτό που εμπιστευόμαστε για transaction confirmation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